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301" r:id="rId2"/>
    <p:sldId id="328" r:id="rId3"/>
    <p:sldId id="330" r:id="rId4"/>
    <p:sldId id="354" r:id="rId5"/>
    <p:sldId id="297" r:id="rId6"/>
    <p:sldId id="322" r:id="rId7"/>
    <p:sldId id="315" r:id="rId8"/>
    <p:sldId id="319" r:id="rId9"/>
    <p:sldId id="318" r:id="rId10"/>
    <p:sldId id="296" r:id="rId11"/>
    <p:sldId id="371" r:id="rId12"/>
    <p:sldId id="372" r:id="rId13"/>
    <p:sldId id="373" r:id="rId14"/>
    <p:sldId id="307" r:id="rId15"/>
    <p:sldId id="312" r:id="rId16"/>
    <p:sldId id="308" r:id="rId17"/>
    <p:sldId id="309" r:id="rId18"/>
    <p:sldId id="313" r:id="rId19"/>
    <p:sldId id="363" r:id="rId20"/>
    <p:sldId id="366" r:id="rId21"/>
    <p:sldId id="365" r:id="rId22"/>
    <p:sldId id="351" r:id="rId23"/>
    <p:sldId id="352" r:id="rId24"/>
    <p:sldId id="353" r:id="rId25"/>
    <p:sldId id="364" r:id="rId26"/>
    <p:sldId id="350" r:id="rId27"/>
    <p:sldId id="349" r:id="rId28"/>
    <p:sldId id="25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showGuides="1">
      <p:cViewPr varScale="1">
        <p:scale>
          <a:sx n="128" d="100"/>
          <a:sy n="128" d="100"/>
        </p:scale>
        <p:origin x="170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92CFC-1002-1241-AE13-8A6EEA59C35E}" type="datetimeFigureOut">
              <a:rPr lang="en-US" smtClean="0"/>
              <a:t>12/10/20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68A30-8A02-674C-AF36-BA5D3E1317AD}" type="slidenum">
              <a:rPr lang="en-US" smtClean="0"/>
              <a:t>‹#›</a:t>
            </a:fld>
            <a:endParaRPr lang="en-US"/>
          </a:p>
        </p:txBody>
      </p:sp>
    </p:spTree>
    <p:extLst>
      <p:ext uri="{BB962C8B-B14F-4D97-AF65-F5344CB8AC3E}">
        <p14:creationId xmlns:p14="http://schemas.microsoft.com/office/powerpoint/2010/main" val="241619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my function computation slides</a:t>
            </a:r>
          </a:p>
        </p:txBody>
      </p:sp>
      <p:sp>
        <p:nvSpPr>
          <p:cNvPr id="4" name="Slide Number Placeholder 3"/>
          <p:cNvSpPr>
            <a:spLocks noGrp="1"/>
          </p:cNvSpPr>
          <p:nvPr>
            <p:ph type="sldNum" sz="quarter" idx="10"/>
          </p:nvPr>
        </p:nvSpPr>
        <p:spPr/>
        <p:txBody>
          <a:bodyPr/>
          <a:lstStyle/>
          <a:p>
            <a:fld id="{99A62D28-31C7-B74B-911F-B3B4BC7B1BB7}" type="slidenum">
              <a:rPr lang="en-US" smtClean="0"/>
              <a:t>1</a:t>
            </a:fld>
            <a:endParaRPr lang="en-US"/>
          </a:p>
        </p:txBody>
      </p:sp>
    </p:spTree>
    <p:extLst>
      <p:ext uri="{BB962C8B-B14F-4D97-AF65-F5344CB8AC3E}">
        <p14:creationId xmlns:p14="http://schemas.microsoft.com/office/powerpoint/2010/main" val="380523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10</a:t>
            </a:fld>
            <a:endParaRPr lang="en-US"/>
          </a:p>
        </p:txBody>
      </p:sp>
    </p:spTree>
    <p:extLst>
      <p:ext uri="{BB962C8B-B14F-4D97-AF65-F5344CB8AC3E}">
        <p14:creationId xmlns:p14="http://schemas.microsoft.com/office/powerpoint/2010/main" val="171038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11</a:t>
            </a:fld>
            <a:endParaRPr lang="en-US"/>
          </a:p>
        </p:txBody>
      </p:sp>
    </p:spTree>
    <p:extLst>
      <p:ext uri="{BB962C8B-B14F-4D97-AF65-F5344CB8AC3E}">
        <p14:creationId xmlns:p14="http://schemas.microsoft.com/office/powerpoint/2010/main" val="195724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12</a:t>
            </a:fld>
            <a:endParaRPr lang="en-US"/>
          </a:p>
        </p:txBody>
      </p:sp>
    </p:spTree>
    <p:extLst>
      <p:ext uri="{BB962C8B-B14F-4D97-AF65-F5344CB8AC3E}">
        <p14:creationId xmlns:p14="http://schemas.microsoft.com/office/powerpoint/2010/main" val="131926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 96K incoherent measurements of “compressed” image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Compressed image is perfectly sparse (25K nonzero wavelet </a:t>
            </a:r>
            <a:r>
              <a:rPr lang="en-US" sz="1200" kern="1200" dirty="0" err="1">
                <a:solidFill>
                  <a:schemeClr val="tx1"/>
                </a:solidFill>
                <a:effectLst/>
                <a:latin typeface="+mn-lt"/>
                <a:ea typeface="+mn-ea"/>
                <a:cs typeface="+mn-cs"/>
              </a:rPr>
              <a:t>coeffs</a:t>
            </a:r>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Solve l1 </a:t>
            </a:r>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13</a:t>
            </a:fld>
            <a:endParaRPr lang="en-US"/>
          </a:p>
        </p:txBody>
      </p:sp>
    </p:spTree>
    <p:extLst>
      <p:ext uri="{BB962C8B-B14F-4D97-AF65-F5344CB8AC3E}">
        <p14:creationId xmlns:p14="http://schemas.microsoft.com/office/powerpoint/2010/main" val="223186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14</a:t>
            </a:fld>
            <a:endParaRPr lang="en-US"/>
          </a:p>
        </p:txBody>
      </p:sp>
    </p:spTree>
    <p:extLst>
      <p:ext uri="{BB962C8B-B14F-4D97-AF65-F5344CB8AC3E}">
        <p14:creationId xmlns:p14="http://schemas.microsoft.com/office/powerpoint/2010/main" val="3554049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15</a:t>
            </a:fld>
            <a:endParaRPr lang="en-US"/>
          </a:p>
        </p:txBody>
      </p:sp>
    </p:spTree>
    <p:extLst>
      <p:ext uri="{BB962C8B-B14F-4D97-AF65-F5344CB8AC3E}">
        <p14:creationId xmlns:p14="http://schemas.microsoft.com/office/powerpoint/2010/main" val="338860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16</a:t>
            </a:fld>
            <a:endParaRPr lang="en-US"/>
          </a:p>
        </p:txBody>
      </p:sp>
    </p:spTree>
    <p:extLst>
      <p:ext uri="{BB962C8B-B14F-4D97-AF65-F5344CB8AC3E}">
        <p14:creationId xmlns:p14="http://schemas.microsoft.com/office/powerpoint/2010/main" val="2192538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17</a:t>
            </a:fld>
            <a:endParaRPr lang="en-US"/>
          </a:p>
        </p:txBody>
      </p:sp>
    </p:spTree>
    <p:extLst>
      <p:ext uri="{BB962C8B-B14F-4D97-AF65-F5344CB8AC3E}">
        <p14:creationId xmlns:p14="http://schemas.microsoft.com/office/powerpoint/2010/main" val="3747589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Baron, </a:t>
            </a:r>
            <a:r>
              <a:rPr lang="en-US" sz="1200" b="0" i="0" kern="1200" dirty="0" err="1">
                <a:solidFill>
                  <a:schemeClr val="tx1"/>
                </a:solidFill>
                <a:effectLst/>
                <a:latin typeface="+mn-lt"/>
                <a:ea typeface="+mn-ea"/>
                <a:cs typeface="+mn-cs"/>
              </a:rPr>
              <a:t>Dror</a:t>
            </a:r>
            <a:r>
              <a:rPr lang="en-US" sz="1200" b="0" i="0" kern="1200" dirty="0">
                <a:solidFill>
                  <a:schemeClr val="tx1"/>
                </a:solidFill>
                <a:effectLst/>
                <a:latin typeface="+mn-lt"/>
                <a:ea typeface="+mn-ea"/>
                <a:cs typeface="+mn-cs"/>
              </a:rPr>
              <a:t>, et al. "An information-theoretic approach to distributed compressed sensing." </a:t>
            </a:r>
            <a:r>
              <a:rPr lang="en-US" sz="1200" b="0" i="1" kern="1200" dirty="0">
                <a:solidFill>
                  <a:schemeClr val="tx1"/>
                </a:solidFill>
                <a:effectLst/>
                <a:latin typeface="+mn-lt"/>
                <a:ea typeface="+mn-ea"/>
                <a:cs typeface="+mn-cs"/>
              </a:rPr>
              <a:t>Proc. 45rd Conference on Communication, Control, and Computing</a:t>
            </a:r>
            <a:r>
              <a:rPr lang="en-US" sz="1200" b="0" i="0" kern="1200" dirty="0">
                <a:solidFill>
                  <a:schemeClr val="tx1"/>
                </a:solidFill>
                <a:effectLst/>
                <a:latin typeface="+mn-lt"/>
                <a:ea typeface="+mn-ea"/>
                <a:cs typeface="+mn-cs"/>
              </a:rPr>
              <a:t>. 2005.</a:t>
            </a: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18</a:t>
            </a:fld>
            <a:endParaRPr lang="en-US"/>
          </a:p>
        </p:txBody>
      </p:sp>
    </p:spTree>
    <p:extLst>
      <p:ext uri="{BB962C8B-B14F-4D97-AF65-F5344CB8AC3E}">
        <p14:creationId xmlns:p14="http://schemas.microsoft.com/office/powerpoint/2010/main" val="1442293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19</a:t>
            </a:fld>
            <a:endParaRPr lang="en-US"/>
          </a:p>
        </p:txBody>
      </p:sp>
    </p:spTree>
    <p:extLst>
      <p:ext uri="{BB962C8B-B14F-4D97-AF65-F5344CB8AC3E}">
        <p14:creationId xmlns:p14="http://schemas.microsoft.com/office/powerpoint/2010/main" val="93005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Quantization is the process of mapping input values from a large set (often a continuous set) to output values in a (countable) smaller set, often with a finite number of elements.</a:t>
            </a:r>
            <a:endParaRPr lang="en-US" sz="1100" dirty="0"/>
          </a:p>
          <a:p>
            <a:endParaRPr lang="en-US" sz="1200" dirty="0"/>
          </a:p>
          <a:p>
            <a:r>
              <a:rPr lang="en-US" sz="1200" dirty="0"/>
              <a:t>Quantization is involved to some degree in nearly all DSP, as the process of representing a signal in digital form ordinarily involves rounding. Quantization also forms the core of essentially all </a:t>
            </a:r>
            <a:r>
              <a:rPr lang="en-US" sz="1200" dirty="0" err="1"/>
              <a:t>lossy</a:t>
            </a:r>
            <a:r>
              <a:rPr lang="en-US" sz="1200" dirty="0"/>
              <a:t> compression algorithms.</a:t>
            </a:r>
          </a:p>
          <a:p>
            <a:endParaRPr lang="en-US" sz="1200" dirty="0"/>
          </a:p>
          <a:p>
            <a:r>
              <a:rPr lang="en-US" sz="1200" dirty="0"/>
              <a:t>An analog-to-digital converter (A/D) can be modeled as two processes: sampling and quantization. Sampling converts a time-varying voltage signal into a discrete-time signal, a sequence of real numbers. Quantization replaces each real number with an approximation from a finite set of discrete values. Most commonly, these discrete values are represented as fixed-point words.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quantization, most commonly, these discrete values are represented as fixed-point words. </a:t>
            </a:r>
          </a:p>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a:t>
            </a:fld>
            <a:endParaRPr lang="en-US"/>
          </a:p>
        </p:txBody>
      </p:sp>
    </p:spTree>
    <p:extLst>
      <p:ext uri="{BB962C8B-B14F-4D97-AF65-F5344CB8AC3E}">
        <p14:creationId xmlns:p14="http://schemas.microsoft.com/office/powerpoint/2010/main" val="4215220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20</a:t>
            </a:fld>
            <a:endParaRPr lang="en-US"/>
          </a:p>
        </p:txBody>
      </p:sp>
    </p:spTree>
    <p:extLst>
      <p:ext uri="{BB962C8B-B14F-4D97-AF65-F5344CB8AC3E}">
        <p14:creationId xmlns:p14="http://schemas.microsoft.com/office/powerpoint/2010/main" val="2289700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21</a:t>
            </a:fld>
            <a:endParaRPr lang="en-US"/>
          </a:p>
        </p:txBody>
      </p:sp>
    </p:spTree>
    <p:extLst>
      <p:ext uri="{BB962C8B-B14F-4D97-AF65-F5344CB8AC3E}">
        <p14:creationId xmlns:p14="http://schemas.microsoft.com/office/powerpoint/2010/main" val="4277622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22</a:t>
            </a:fld>
            <a:endParaRPr lang="en-US"/>
          </a:p>
        </p:txBody>
      </p:sp>
    </p:spTree>
    <p:extLst>
      <p:ext uri="{BB962C8B-B14F-4D97-AF65-F5344CB8AC3E}">
        <p14:creationId xmlns:p14="http://schemas.microsoft.com/office/powerpoint/2010/main" val="164361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23</a:t>
            </a:fld>
            <a:endParaRPr lang="en-US"/>
          </a:p>
        </p:txBody>
      </p:sp>
    </p:spTree>
    <p:extLst>
      <p:ext uri="{BB962C8B-B14F-4D97-AF65-F5344CB8AC3E}">
        <p14:creationId xmlns:p14="http://schemas.microsoft.com/office/powerpoint/2010/main" val="4119240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24</a:t>
            </a:fld>
            <a:endParaRPr lang="en-US"/>
          </a:p>
        </p:txBody>
      </p:sp>
    </p:spTree>
    <p:extLst>
      <p:ext uri="{BB962C8B-B14F-4D97-AF65-F5344CB8AC3E}">
        <p14:creationId xmlns:p14="http://schemas.microsoft.com/office/powerpoint/2010/main" val="1862876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25</a:t>
            </a:fld>
            <a:endParaRPr lang="en-US"/>
          </a:p>
        </p:txBody>
      </p:sp>
    </p:spTree>
    <p:extLst>
      <p:ext uri="{BB962C8B-B14F-4D97-AF65-F5344CB8AC3E}">
        <p14:creationId xmlns:p14="http://schemas.microsoft.com/office/powerpoint/2010/main" val="3203786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26</a:t>
            </a:fld>
            <a:endParaRPr lang="en-US"/>
          </a:p>
        </p:txBody>
      </p:sp>
    </p:spTree>
    <p:extLst>
      <p:ext uri="{BB962C8B-B14F-4D97-AF65-F5344CB8AC3E}">
        <p14:creationId xmlns:p14="http://schemas.microsoft.com/office/powerpoint/2010/main" val="1987452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Graph filter bank that splits the graph signal into two bandlimited graph signals. In each channel, we perform sampling and interpolation, following Theorem 1. Finally, we add the results from both channels to obtain the original full-band graph signal. </a:t>
            </a:r>
            <a:endParaRPr lang="en-US" dirty="0"/>
          </a:p>
          <a:p>
            <a:endParaRPr lang="en-US" sz="1200"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a:t>(DFT/WHT </a:t>
            </a:r>
            <a:r>
              <a:rPr lang="mr-IN" sz="2000" dirty="0"/>
              <a:t>–</a:t>
            </a:r>
            <a:r>
              <a:rPr lang="en-US" sz="2000" dirty="0"/>
              <a:t> cite </a:t>
            </a:r>
            <a:r>
              <a:rPr lang="en-US" sz="2000" dirty="0" err="1"/>
              <a:t>Ramchandran’s</a:t>
            </a:r>
            <a:r>
              <a:rPr lang="en-US" sz="2000" dirty="0"/>
              <a:t> papers)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a:t>Walsh </a:t>
            </a:r>
            <a:r>
              <a:rPr lang="en-US" sz="2000" dirty="0" err="1"/>
              <a:t>Hadamard</a:t>
            </a:r>
            <a:r>
              <a:rPr lang="en-US" sz="2000" dirty="0"/>
              <a:t> Transformation(WHT)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a:t>Comparison of FFT, DCT, DWT, WHT Compression Techniques on Electrocardiogram &amp; </a:t>
            </a:r>
            <a:r>
              <a:rPr lang="en-US" sz="2000" dirty="0" err="1"/>
              <a:t>Photoplethysmography</a:t>
            </a:r>
            <a:r>
              <a:rPr lang="en-US" sz="2000" dirty="0"/>
              <a:t> Signals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27</a:t>
            </a:fld>
            <a:endParaRPr lang="en-US"/>
          </a:p>
        </p:txBody>
      </p:sp>
    </p:spTree>
    <p:extLst>
      <p:ext uri="{BB962C8B-B14F-4D97-AF65-F5344CB8AC3E}">
        <p14:creationId xmlns:p14="http://schemas.microsoft.com/office/powerpoint/2010/main" val="1299878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new critical sampling rate depends on the bitrate of the digital representation and can be precisely derived in many important cases. Furthermore, the theory developed in this work applies regardless if the signal is bandlimited or not. There is a comprehensive signal acquisition theory that includes classical sampling theory in signal processing and </a:t>
            </a:r>
            <a:r>
              <a:rPr lang="en-US" sz="1200" kern="1200" dirty="0" err="1">
                <a:solidFill>
                  <a:schemeClr val="tx1"/>
                </a:solidFill>
                <a:effectLst/>
                <a:latin typeface="+mn-lt"/>
                <a:ea typeface="+mn-ea"/>
                <a:cs typeface="+mn-cs"/>
              </a:rPr>
              <a:t>lossy</a:t>
            </a:r>
            <a:r>
              <a:rPr lang="en-US" sz="1200" kern="1200" dirty="0">
                <a:solidFill>
                  <a:schemeClr val="tx1"/>
                </a:solidFill>
                <a:effectLst/>
                <a:latin typeface="+mn-lt"/>
                <a:ea typeface="+mn-ea"/>
                <a:cs typeface="+mn-cs"/>
              </a:rPr>
              <a:t> compression in information theory as special cases.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3</a:t>
            </a:fld>
            <a:endParaRPr lang="en-US"/>
          </a:p>
        </p:txBody>
      </p:sp>
    </p:spTree>
    <p:extLst>
      <p:ext uri="{BB962C8B-B14F-4D97-AF65-F5344CB8AC3E}">
        <p14:creationId xmlns:p14="http://schemas.microsoft.com/office/powerpoint/2010/main" val="181005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It is possible to have adaptation in both resolution and encoding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4</a:t>
            </a:fld>
            <a:endParaRPr lang="en-US"/>
          </a:p>
        </p:txBody>
      </p:sp>
    </p:spTree>
    <p:extLst>
      <p:ext uri="{BB962C8B-B14F-4D97-AF65-F5344CB8AC3E}">
        <p14:creationId xmlns:p14="http://schemas.microsoft.com/office/powerpoint/2010/main" val="347970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5</a:t>
            </a:fld>
            <a:endParaRPr lang="en-US"/>
          </a:p>
        </p:txBody>
      </p:sp>
    </p:spTree>
    <p:extLst>
      <p:ext uri="{BB962C8B-B14F-4D97-AF65-F5344CB8AC3E}">
        <p14:creationId xmlns:p14="http://schemas.microsoft.com/office/powerpoint/2010/main" val="3650369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Traditional communication, such as television, radio stations, mobile carriers and air traffic control is carried over predetermined frequency bands. Over the years, government agencies allocated the majority of the spectrum to legacy users, reserving a particular frequency interval for each owner. This resource allocation strategy has led to spectrum congestion, to such a point that, today, the increasing demand for transmission bands can rarely be satisfied by a permanent allocation. Fortunately, studies conducted by the Federal Communications Commission (FCC) in the United States and by similar agencies in other countries indicate that the spectrum is underutilized; In a given geographical location and time duration, only a small number of legacy users transmit concurrently. This low frequency utilization, illustrated in Figure, is what drives CR technology.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6</a:t>
            </a:fld>
            <a:endParaRPr lang="en-US"/>
          </a:p>
        </p:txBody>
      </p:sp>
    </p:spTree>
    <p:extLst>
      <p:ext uri="{BB962C8B-B14F-4D97-AF65-F5344CB8AC3E}">
        <p14:creationId xmlns:p14="http://schemas.microsoft.com/office/powerpoint/2010/main" val="262097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input </a:t>
            </a:r>
            <a:r>
              <a:rPr lang="en-US" sz="1200" b="0" i="1" kern="1200" dirty="0">
                <a:solidFill>
                  <a:schemeClr val="tx1"/>
                </a:solidFill>
                <a:effectLst/>
                <a:latin typeface="+mn-lt"/>
                <a:ea typeface="+mn-ea"/>
                <a:cs typeface="+mn-cs"/>
              </a:rPr>
              <a:t>x(t)</a:t>
            </a:r>
            <a:r>
              <a:rPr lang="en-US" sz="1200" b="0" i="0" kern="1200" dirty="0">
                <a:solidFill>
                  <a:schemeClr val="tx1"/>
                </a:solidFill>
                <a:effectLst/>
                <a:latin typeface="+mn-lt"/>
                <a:ea typeface="+mn-ea"/>
                <a:cs typeface="+mn-cs"/>
              </a:rPr>
              <a:t> has multiband spectra with energy that concentrates on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frequency intervals of individual widths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located anywhere below some maximal frequency </a:t>
            </a:r>
            <a:r>
              <a:rPr lang="en-US" sz="1200" b="0" i="0" kern="1200" dirty="0" err="1">
                <a:solidFill>
                  <a:schemeClr val="tx1"/>
                </a:solidFill>
                <a:effectLst/>
                <a:latin typeface="+mn-lt"/>
                <a:ea typeface="+mn-ea"/>
                <a:cs typeface="+mn-cs"/>
              </a:rPr>
              <a:t>f</a:t>
            </a:r>
            <a:r>
              <a:rPr lang="en-US" sz="1200" b="0" i="0" kern="1200" baseline="-25000" dirty="0" err="1">
                <a:solidFill>
                  <a:schemeClr val="tx1"/>
                </a:solidFill>
                <a:effectLst/>
                <a:latin typeface="+mn-lt"/>
                <a:ea typeface="+mn-ea"/>
                <a:cs typeface="+mn-cs"/>
              </a:rPr>
              <a:t>max</a:t>
            </a:r>
            <a:r>
              <a:rPr lang="en-US" sz="1200" b="0" i="0"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7</a:t>
            </a:fld>
            <a:endParaRPr lang="en-US"/>
          </a:p>
        </p:txBody>
      </p:sp>
    </p:spTree>
    <p:extLst>
      <p:ext uri="{BB962C8B-B14F-4D97-AF65-F5344CB8AC3E}">
        <p14:creationId xmlns:p14="http://schemas.microsoft.com/office/powerpoint/2010/main" val="420745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each combination of carrier frequencies determines a single subspace, a multiband signal can be described in union terminology by indexing the possible spectral supports with \lambda and letting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_\lambda capture the signal content on the chosen support. In principle, </a:t>
            </a:r>
            <a:r>
              <a:rPr lang="en-US" sz="1200" b="0" i="1" kern="1200" dirty="0">
                <a:solidFill>
                  <a:schemeClr val="tx1"/>
                </a:solidFill>
                <a:effectLst/>
                <a:latin typeface="+mn-lt"/>
                <a:ea typeface="+mn-ea"/>
                <a:cs typeface="+mn-cs"/>
              </a:rPr>
              <a:t>f</a:t>
            </a:r>
            <a:r>
              <a:rPr lang="en-US" sz="1200" b="0" i="1" kern="1200" baseline="-250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lies in the continuum [0,f</a:t>
            </a:r>
            <a:r>
              <a:rPr lang="en-US" sz="1200" b="0" i="0" kern="1200" baseline="-25000" dirty="0">
                <a:solidFill>
                  <a:schemeClr val="tx1"/>
                </a:solidFill>
                <a:effectLst/>
                <a:latin typeface="+mn-lt"/>
                <a:ea typeface="+mn-ea"/>
                <a:cs typeface="+mn-cs"/>
              </a:rPr>
              <a:t>max</a:t>
            </a:r>
            <a:r>
              <a:rPr lang="en-US" sz="1200" b="0" i="0" kern="1200" dirty="0">
                <a:solidFill>
                  <a:schemeClr val="tx1"/>
                </a:solidFill>
                <a:effectLst/>
                <a:latin typeface="+mn-lt"/>
                <a:ea typeface="+mn-ea"/>
                <a:cs typeface="+mn-cs"/>
              </a:rPr>
              <a:t>] in this modeling, so that the union contains infinitely many subspaces. A different viewpoint is to divide the Nyquist range to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slices and enumerate the possible supports according to the slice indices that contain signal energy. This approach results in a finite union of bandpass subspaces.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Mathematically, the aliasing is captured by the following system of equations:</a:t>
            </a:r>
          </a:p>
          <a:p>
            <a:br>
              <a:rPr lang="en-US" dirty="0"/>
            </a:br>
            <a:r>
              <a:rPr lang="en-US" dirty="0"/>
              <a:t>y[n]=</a:t>
            </a:r>
            <a:r>
              <a:rPr lang="en-US" dirty="0" err="1"/>
              <a:t>Cz</a:t>
            </a:r>
            <a:r>
              <a:rPr lang="en-US" dirty="0"/>
              <a:t>[n]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vector </a:t>
            </a:r>
            <a:r>
              <a:rPr lang="en-US" sz="1200" b="1"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[n] has length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as the number of sampling sequences that the hardware produces. The vector </a:t>
            </a:r>
            <a:r>
              <a:rPr lang="en-US" sz="1200" b="1" i="1"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[n] has length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with entries corresponding to the spectrum slices. Typically, </a:t>
            </a:r>
            <a:r>
              <a:rPr lang="en-US" sz="1200" b="0" i="1" kern="1200" dirty="0">
                <a:solidFill>
                  <a:schemeClr val="tx1"/>
                </a:solidFill>
                <a:effectLst/>
                <a:latin typeface="+mn-lt"/>
                <a:ea typeface="+mn-ea"/>
                <a:cs typeface="+mn-cs"/>
              </a:rPr>
              <a:t>m&lt;M</a:t>
            </a:r>
            <a:r>
              <a:rPr lang="en-US" sz="1200" b="0" i="0" kern="1200" dirty="0">
                <a:solidFill>
                  <a:schemeClr val="tx1"/>
                </a:solidFill>
                <a:effectLst/>
                <a:latin typeface="+mn-lt"/>
                <a:ea typeface="+mn-ea"/>
                <a:cs typeface="+mn-cs"/>
              </a:rPr>
              <a:t> so that the total sampling rate is below Nyquist. The approaches below realize this viewpoint using different analog compression techniques. Recovery from </a:t>
            </a:r>
            <a:r>
              <a:rPr lang="en-US" sz="1200" b="1" i="1"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[n] is described afterwards.</a:t>
            </a:r>
          </a:p>
          <a:p>
            <a:r>
              <a:rPr lang="en-US" sz="1200" b="0" i="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8</a:t>
            </a:fld>
            <a:endParaRPr lang="en-US"/>
          </a:p>
        </p:txBody>
      </p:sp>
    </p:spTree>
    <p:extLst>
      <p:ext uri="{BB962C8B-B14F-4D97-AF65-F5344CB8AC3E}">
        <p14:creationId xmlns:p14="http://schemas.microsoft.com/office/powerpoint/2010/main" val="291509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approach, we define </a:t>
            </a:r>
            <a:r>
              <a:rPr lang="en-US" sz="1200" b="0" i="1" kern="1200" dirty="0" err="1">
                <a:solidFill>
                  <a:schemeClr val="tx1"/>
                </a:solidFill>
                <a:effectLst/>
                <a:latin typeface="+mn-lt"/>
                <a:ea typeface="+mn-ea"/>
                <a:cs typeface="+mn-cs"/>
              </a:rPr>
              <a:t>y</a:t>
            </a:r>
            <a:r>
              <a:rPr lang="en-US" sz="1200" b="0" i="1" kern="1200" baseline="-250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[n] for the uniform sequence corresponding to the sampling points in shift </a:t>
            </a:r>
            <a:r>
              <a:rPr lang="en-US" sz="1200" b="0" i="1" kern="1200" dirty="0" err="1">
                <a:solidFill>
                  <a:schemeClr val="tx1"/>
                </a:solidFill>
                <a:effectLst/>
                <a:latin typeface="+mn-lt"/>
                <a:ea typeface="+mn-ea"/>
                <a:cs typeface="+mn-cs"/>
              </a:rPr>
              <a:t>c</a:t>
            </a:r>
            <a:r>
              <a:rPr lang="en-US" sz="1200" b="0" i="1" kern="1200" baseline="-25000" dirty="0" err="1">
                <a:solidFill>
                  <a:schemeClr val="tx1"/>
                </a:solidFill>
                <a:effectLst/>
                <a:latin typeface="+mn-lt"/>
                <a:ea typeface="+mn-ea"/>
                <a:cs typeface="+mn-cs"/>
              </a:rPr>
              <a:t>i</a:t>
            </a:r>
            <a:r>
              <a:rPr lang="en-US" sz="1200" b="0" i="0" kern="1200" dirty="0" err="1">
                <a:solidFill>
                  <a:schemeClr val="tx1"/>
                </a:solidFill>
                <a:effectLst/>
                <a:latin typeface="+mn-lt"/>
                <a:ea typeface="+mn-ea"/>
                <a:cs typeface="+mn-cs"/>
              </a:rPr>
              <a:t>T.</a:t>
            </a:r>
            <a:r>
              <a:rPr lang="en-US" sz="1200" b="0" i="0" kern="1200" dirty="0">
                <a:solidFill>
                  <a:schemeClr val="tx1"/>
                </a:solidFill>
                <a:effectLst/>
                <a:latin typeface="+mn-lt"/>
                <a:ea typeface="+mn-ea"/>
                <a:cs typeface="+mn-cs"/>
              </a:rPr>
              <a:t> The sensing matrix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in this approach is a partial DFT matrix.</a:t>
            </a:r>
            <a:endParaRPr lang="en-US" dirty="0"/>
          </a:p>
        </p:txBody>
      </p:sp>
      <p:sp>
        <p:nvSpPr>
          <p:cNvPr id="4" name="Slide Number Placeholder 3"/>
          <p:cNvSpPr>
            <a:spLocks noGrp="1"/>
          </p:cNvSpPr>
          <p:nvPr>
            <p:ph type="sldNum" sz="quarter" idx="10"/>
          </p:nvPr>
        </p:nvSpPr>
        <p:spPr/>
        <p:txBody>
          <a:bodyPr/>
          <a:lstStyle/>
          <a:p>
            <a:fld id="{99A62D28-31C7-B74B-911F-B3B4BC7B1BB7}" type="slidenum">
              <a:rPr lang="en-US" smtClean="0"/>
              <a:t>9</a:t>
            </a:fld>
            <a:endParaRPr lang="en-US"/>
          </a:p>
        </p:txBody>
      </p:sp>
    </p:spTree>
    <p:extLst>
      <p:ext uri="{BB962C8B-B14F-4D97-AF65-F5344CB8AC3E}">
        <p14:creationId xmlns:p14="http://schemas.microsoft.com/office/powerpoint/2010/main" val="226903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81400B-86C3-3C4E-A5F5-0FAB64038733}" type="datetimeFigureOut">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80218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1400B-86C3-3C4E-A5F5-0FAB64038733}" type="datetimeFigureOut">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1382569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1400B-86C3-3C4E-A5F5-0FAB64038733}" type="datetimeFigureOut">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396799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1400B-86C3-3C4E-A5F5-0FAB64038733}" type="datetimeFigureOut">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101887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1400B-86C3-3C4E-A5F5-0FAB64038733}" type="datetimeFigureOut">
              <a:rPr lang="en-US" smtClean="0"/>
              <a:t>12/10/20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86967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81400B-86C3-3C4E-A5F5-0FAB64038733}" type="datetimeFigureOut">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1308261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1400B-86C3-3C4E-A5F5-0FAB64038733}" type="datetimeFigureOut">
              <a:rPr lang="en-US" smtClean="0"/>
              <a:t>12/10/20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68461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81400B-86C3-3C4E-A5F5-0FAB64038733}" type="datetimeFigureOut">
              <a:rPr lang="en-US" smtClean="0"/>
              <a:t>12/10/20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204147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1400B-86C3-3C4E-A5F5-0FAB64038733}" type="datetimeFigureOut">
              <a:rPr lang="en-US" smtClean="0"/>
              <a:t>12/10/20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261452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81400B-86C3-3C4E-A5F5-0FAB64038733}" type="datetimeFigureOut">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421098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81400B-86C3-3C4E-A5F5-0FAB64038733}" type="datetimeFigureOut">
              <a:rPr lang="en-US" smtClean="0"/>
              <a:t>12/10/20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A34C98-ABB4-8948-83E6-7004979E6C29}" type="slidenum">
              <a:rPr lang="en-US" smtClean="0"/>
              <a:t>‹#›</a:t>
            </a:fld>
            <a:endParaRPr lang="en-US"/>
          </a:p>
        </p:txBody>
      </p:sp>
    </p:spTree>
    <p:extLst>
      <p:ext uri="{BB962C8B-B14F-4D97-AF65-F5344CB8AC3E}">
        <p14:creationId xmlns:p14="http://schemas.microsoft.com/office/powerpoint/2010/main" val="3349453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1400B-86C3-3C4E-A5F5-0FAB64038733}" type="datetimeFigureOut">
              <a:rPr lang="en-US" smtClean="0"/>
              <a:t>12/10/20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34C98-ABB4-8948-83E6-7004979E6C29}" type="slidenum">
              <a:rPr lang="en-US" smtClean="0"/>
              <a:t>‹#›</a:t>
            </a:fld>
            <a:endParaRPr lang="en-US"/>
          </a:p>
        </p:txBody>
      </p:sp>
    </p:spTree>
    <p:extLst>
      <p:ext uri="{BB962C8B-B14F-4D97-AF65-F5344CB8AC3E}">
        <p14:creationId xmlns:p14="http://schemas.microsoft.com/office/powerpoint/2010/main" val="1621064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hyperlink" Target="https://www.semanticscholar.org/paper/Introduction-to-Graph-Signal-Processing-Stankovi%C4%87-Dakovi%C4%87/c9bf8dfb06018aac5c49d625d7b244546d446ba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2.xml.rels><?xml version="1.0" encoding="UTF-8" standalone="yes"?>
<Relationships xmlns="http://schemas.openxmlformats.org/package/2006/relationships"><Relationship Id="rId3" Type="http://schemas.openxmlformats.org/officeDocument/2006/relationships/hyperlink" Target="https://www.semanticscholar.org/paper/Introduction-to-Graph-Signal-Processing-Stankovi%C4%87-Dakovi%C4%87/c9bf8dfb06018aac5c49d625d7b244546d446ba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hyperlink" Target="https://www.semanticscholar.org/paper/Introduction-to-Graph-Signal-Processing-Stankovi%C4%87-Dakovi%C4%87/c9bf8dfb06018aac5c49d625d7b244546d446ba8"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hyperlink" Target="https://www.semanticscholar.org/paper/Introduction-to-Graph-Signal-Processing-Stankovi%C4%87-Dakovi%C4%87/c9bf8dfb06018aac5c49d625d7b244546d446ba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erraudin.info/gsp.php"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ebee.technion.ac.il/Sites/People/YoninaEldar/xampling_modulated_wideband_converter.ph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ebee.technion.ac.il/Sites/People/YoninaEldar/xampling_modulated_wideband_converter.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webee.technion.ac.il/Sites/People/YoninaEldar/xampling_modulated_wideband_converter.ph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ebee.technion.ac.il/Sites/People/YoninaEldar/xampling_modulated_wideband_converter.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What is Digital Signal Processing?</a:t>
            </a:r>
          </a:p>
        </p:txBody>
      </p:sp>
      <p:sp>
        <p:nvSpPr>
          <p:cNvPr id="6" name="Content Placeholder 5"/>
          <p:cNvSpPr>
            <a:spLocks noGrp="1"/>
          </p:cNvSpPr>
          <p:nvPr>
            <p:ph idx="1"/>
          </p:nvPr>
        </p:nvSpPr>
        <p:spPr>
          <a:xfrm>
            <a:off x="355601" y="1453565"/>
            <a:ext cx="8338802" cy="4811768"/>
          </a:xfrm>
        </p:spPr>
        <p:txBody>
          <a:bodyPr>
            <a:noAutofit/>
          </a:bodyPr>
          <a:lstStyle/>
          <a:p>
            <a:r>
              <a:rPr lang="en-US" sz="2200" b="1" dirty="0"/>
              <a:t>It is NOT the transmission of signals</a:t>
            </a:r>
            <a:r>
              <a:rPr lang="en-US" sz="2200" dirty="0"/>
              <a:t>, as through wires or by radio waves, </a:t>
            </a:r>
            <a:r>
              <a:rPr lang="en-US" sz="2200" b="1" dirty="0">
                <a:solidFill>
                  <a:schemeClr val="accent2"/>
                </a:solidFill>
              </a:rPr>
              <a:t>but the changes made to signals so as to improve transmission or use of the signals</a:t>
            </a:r>
          </a:p>
          <a:p>
            <a:r>
              <a:rPr lang="en-US" sz="2200" dirty="0"/>
              <a:t>Among the processes are </a:t>
            </a:r>
            <a:r>
              <a:rPr lang="en-US" sz="2200" b="1" dirty="0">
                <a:solidFill>
                  <a:schemeClr val="accent2"/>
                </a:solidFill>
              </a:rPr>
              <a:t>filtering, coding, estimating, detecting, analyzing, recognizing, synthesizing, recording and reproducing</a:t>
            </a:r>
            <a:r>
              <a:rPr lang="en-US" sz="2200" dirty="0"/>
              <a:t>!</a:t>
            </a:r>
            <a:endParaRPr lang="en-US" sz="19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a:t>
            </a:fld>
            <a:endParaRPr lang="en-US"/>
          </a:p>
        </p:txBody>
      </p:sp>
      <p:pic>
        <p:nvPicPr>
          <p:cNvPr id="3" name="Picture 2"/>
          <p:cNvPicPr>
            <a:picLocks noChangeAspect="1"/>
          </p:cNvPicPr>
          <p:nvPr/>
        </p:nvPicPr>
        <p:blipFill>
          <a:blip r:embed="rId3"/>
          <a:stretch>
            <a:fillRect/>
          </a:stretch>
        </p:blipFill>
        <p:spPr>
          <a:xfrm>
            <a:off x="764734" y="3718160"/>
            <a:ext cx="7536079" cy="2128345"/>
          </a:xfrm>
          <a:prstGeom prst="rect">
            <a:avLst/>
          </a:prstGeom>
        </p:spPr>
      </p:pic>
      <p:sp>
        <p:nvSpPr>
          <p:cNvPr id="7" name="Rectangle 6"/>
          <p:cNvSpPr/>
          <p:nvPr/>
        </p:nvSpPr>
        <p:spPr>
          <a:xfrm>
            <a:off x="598594" y="5937523"/>
            <a:ext cx="8261131" cy="646331"/>
          </a:xfrm>
          <a:prstGeom prst="rect">
            <a:avLst/>
          </a:prstGeom>
        </p:spPr>
        <p:txBody>
          <a:bodyPr wrap="square">
            <a:spAutoFit/>
          </a:bodyPr>
          <a:lstStyle/>
          <a:p>
            <a:pPr defTabSz="457200">
              <a:defRPr/>
            </a:pPr>
            <a:r>
              <a:rPr lang="en-US" dirty="0"/>
              <a:t>Craig Marven and Gillian Ewers, A Simple Approach to Digital Signal Processing (New York: John Wiley &amp; Sons, 1996).</a:t>
            </a:r>
          </a:p>
        </p:txBody>
      </p:sp>
      <p:pic>
        <p:nvPicPr>
          <p:cNvPr id="8" name="Picture 7"/>
          <p:cNvPicPr>
            <a:picLocks noChangeAspect="1"/>
          </p:cNvPicPr>
          <p:nvPr/>
        </p:nvPicPr>
        <p:blipFill>
          <a:blip r:embed="rId4"/>
          <a:stretch>
            <a:fillRect/>
          </a:stretch>
        </p:blipFill>
        <p:spPr>
          <a:xfrm>
            <a:off x="9328406" y="636402"/>
            <a:ext cx="4570877" cy="5624286"/>
          </a:xfrm>
          <a:prstGeom prst="rect">
            <a:avLst/>
          </a:prstGeom>
        </p:spPr>
      </p:pic>
    </p:spTree>
    <p:extLst>
      <p:ext uri="{BB962C8B-B14F-4D97-AF65-F5344CB8AC3E}">
        <p14:creationId xmlns:p14="http://schemas.microsoft.com/office/powerpoint/2010/main" val="175639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Compressive (Compressed) Sensing</a:t>
            </a:r>
          </a:p>
        </p:txBody>
      </p:sp>
      <p:sp>
        <p:nvSpPr>
          <p:cNvPr id="6" name="Content Placeholder 5"/>
          <p:cNvSpPr>
            <a:spLocks noGrp="1"/>
          </p:cNvSpPr>
          <p:nvPr>
            <p:ph idx="1"/>
          </p:nvPr>
        </p:nvSpPr>
        <p:spPr>
          <a:xfrm>
            <a:off x="355601" y="1106719"/>
            <a:ext cx="8338802" cy="4811768"/>
          </a:xfrm>
        </p:spPr>
        <p:txBody>
          <a:bodyPr>
            <a:noAutofit/>
          </a:bodyPr>
          <a:lstStyle/>
          <a:p>
            <a:r>
              <a:rPr lang="en-US" sz="2200" dirty="0"/>
              <a:t>Acquire and sample (A/D converter)</a:t>
            </a:r>
          </a:p>
          <a:p>
            <a:r>
              <a:rPr lang="en-US" sz="2200" dirty="0"/>
              <a:t>Compress (signal dependent, nonlinear)</a:t>
            </a:r>
          </a:p>
          <a:p>
            <a:endParaRPr lang="en-US" sz="2200" dirty="0"/>
          </a:p>
          <a:p>
            <a:endParaRPr lang="en-US" sz="2400" dirty="0"/>
          </a:p>
          <a:p>
            <a:endParaRPr lang="en-US" sz="2400" dirty="0"/>
          </a:p>
          <a:p>
            <a:endParaRPr lang="en-US" sz="2400" dirty="0"/>
          </a:p>
          <a:p>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10</a:t>
            </a:fld>
            <a:endParaRPr lang="en-US"/>
          </a:p>
        </p:txBody>
      </p:sp>
      <p:sp>
        <p:nvSpPr>
          <p:cNvPr id="9" name="Rectangle 8"/>
          <p:cNvSpPr/>
          <p:nvPr/>
        </p:nvSpPr>
        <p:spPr>
          <a:xfrm>
            <a:off x="898837" y="5426126"/>
            <a:ext cx="6982691" cy="892552"/>
          </a:xfrm>
          <a:prstGeom prst="rect">
            <a:avLst/>
          </a:prstGeom>
          <a:solidFill>
            <a:schemeClr val="accent2"/>
          </a:solidFill>
        </p:spPr>
        <p:txBody>
          <a:bodyPr wrap="square">
            <a:spAutoFit/>
          </a:bodyPr>
          <a:lstStyle/>
          <a:p>
            <a:pPr algn="ctr"/>
            <a:r>
              <a:rPr lang="en-US" sz="2600" b="1" dirty="0">
                <a:solidFill>
                  <a:schemeClr val="bg1"/>
                </a:solidFill>
              </a:rPr>
              <a:t>Question: can we directly acquire JUST the useful part of the signal?</a:t>
            </a:r>
          </a:p>
        </p:txBody>
      </p:sp>
      <p:pic>
        <p:nvPicPr>
          <p:cNvPr id="10" name="Picture 9"/>
          <p:cNvPicPr>
            <a:picLocks noChangeAspect="1"/>
          </p:cNvPicPr>
          <p:nvPr/>
        </p:nvPicPr>
        <p:blipFill>
          <a:blip r:embed="rId3"/>
          <a:stretch>
            <a:fillRect/>
          </a:stretch>
        </p:blipFill>
        <p:spPr>
          <a:xfrm>
            <a:off x="551992" y="1891058"/>
            <a:ext cx="7676382" cy="3506167"/>
          </a:xfrm>
          <a:prstGeom prst="rect">
            <a:avLst/>
          </a:prstGeom>
        </p:spPr>
      </p:pic>
      <p:sp>
        <p:nvSpPr>
          <p:cNvPr id="11" name="Rectangle 10"/>
          <p:cNvSpPr/>
          <p:nvPr/>
        </p:nvSpPr>
        <p:spPr>
          <a:xfrm>
            <a:off x="551992" y="6318678"/>
            <a:ext cx="7407862" cy="584775"/>
          </a:xfrm>
          <a:prstGeom prst="rect">
            <a:avLst/>
          </a:prstGeom>
        </p:spPr>
        <p:txBody>
          <a:bodyPr wrap="none">
            <a:spAutoFit/>
          </a:bodyPr>
          <a:lstStyle/>
          <a:p>
            <a:r>
              <a:rPr lang="en-US" sz="1600" dirty="0"/>
              <a:t>Emmanuel </a:t>
            </a:r>
            <a:r>
              <a:rPr lang="en-US" sz="1600" dirty="0" err="1"/>
              <a:t>Candès</a:t>
            </a:r>
            <a:r>
              <a:rPr lang="en-US" sz="1600" dirty="0"/>
              <a:t>, “Compressive sensing </a:t>
            </a:r>
            <a:r>
              <a:rPr lang="mr-IN" sz="1600" dirty="0"/>
              <a:t>–</a:t>
            </a:r>
            <a:r>
              <a:rPr lang="en-US" sz="1600" dirty="0"/>
              <a:t> a 25 Minute Tour”, First EU-US Frontiers of </a:t>
            </a:r>
          </a:p>
          <a:p>
            <a:r>
              <a:rPr lang="en-US" sz="1600" dirty="0"/>
              <a:t>Engineering Symposium, Cambridge, September 2010 .</a:t>
            </a:r>
          </a:p>
        </p:txBody>
      </p:sp>
    </p:spTree>
    <p:extLst>
      <p:ext uri="{BB962C8B-B14F-4D97-AF65-F5344CB8AC3E}">
        <p14:creationId xmlns:p14="http://schemas.microsoft.com/office/powerpoint/2010/main" val="3578386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What is Compressive Sensing?</a:t>
            </a:r>
          </a:p>
        </p:txBody>
      </p:sp>
      <p:sp>
        <p:nvSpPr>
          <p:cNvPr id="6" name="Content Placeholder 5"/>
          <p:cNvSpPr>
            <a:spLocks noGrp="1"/>
          </p:cNvSpPr>
          <p:nvPr>
            <p:ph idx="1"/>
          </p:nvPr>
        </p:nvSpPr>
        <p:spPr>
          <a:xfrm>
            <a:off x="355601" y="1106719"/>
            <a:ext cx="8338802" cy="4811768"/>
          </a:xfrm>
        </p:spPr>
        <p:txBody>
          <a:bodyPr>
            <a:noAutofit/>
          </a:bodyPr>
          <a:lstStyle/>
          <a:p>
            <a:r>
              <a:rPr lang="en-US" sz="2200" dirty="0"/>
              <a:t>Can obtain super-resolved signals from just a few sensors </a:t>
            </a:r>
          </a:p>
          <a:p>
            <a:r>
              <a:rPr lang="en-US" sz="2200" dirty="0"/>
              <a:t>Sensing is </a:t>
            </a:r>
            <a:r>
              <a:rPr lang="en-US" sz="2200" dirty="0" err="1"/>
              <a:t>nonadaptive</a:t>
            </a:r>
            <a:r>
              <a:rPr lang="en-US" sz="2200" dirty="0"/>
              <a:t>: no effort to understand the signal! </a:t>
            </a:r>
          </a:p>
          <a:p>
            <a:r>
              <a:rPr lang="en-US" sz="2200" dirty="0"/>
              <a:t>Simple acquisition process followed by numerical optimization </a:t>
            </a:r>
          </a:p>
          <a:p>
            <a:endParaRPr lang="en-US" sz="2200" dirty="0"/>
          </a:p>
          <a:p>
            <a:endParaRPr lang="en-US" sz="2400" dirty="0"/>
          </a:p>
          <a:p>
            <a:endParaRPr lang="en-US" sz="2400" dirty="0"/>
          </a:p>
          <a:p>
            <a:endParaRPr lang="en-US" sz="2400" dirty="0"/>
          </a:p>
          <a:p>
            <a:endParaRPr lang="en-US" sz="2200" dirty="0"/>
          </a:p>
          <a:p>
            <a:pPr marL="0" indent="0">
              <a:buNone/>
            </a:pPr>
            <a:endParaRPr lang="en-US" sz="1000" dirty="0"/>
          </a:p>
          <a:p>
            <a:endParaRPr lang="en-US" dirty="0"/>
          </a:p>
          <a:p>
            <a:endParaRPr lang="en-US" dirty="0"/>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11</a:t>
            </a:fld>
            <a:endParaRPr lang="en-US"/>
          </a:p>
        </p:txBody>
      </p:sp>
      <p:pic>
        <p:nvPicPr>
          <p:cNvPr id="3" name="Picture 2"/>
          <p:cNvPicPr>
            <a:picLocks noChangeAspect="1"/>
          </p:cNvPicPr>
          <p:nvPr/>
        </p:nvPicPr>
        <p:blipFill>
          <a:blip r:embed="rId3"/>
          <a:stretch>
            <a:fillRect/>
          </a:stretch>
        </p:blipFill>
        <p:spPr>
          <a:xfrm>
            <a:off x="714375" y="2475511"/>
            <a:ext cx="3519487" cy="3442976"/>
          </a:xfrm>
          <a:prstGeom prst="rect">
            <a:avLst/>
          </a:prstGeom>
        </p:spPr>
      </p:pic>
      <p:pic>
        <p:nvPicPr>
          <p:cNvPr id="4" name="Picture 3"/>
          <p:cNvPicPr>
            <a:picLocks noChangeAspect="1"/>
          </p:cNvPicPr>
          <p:nvPr/>
        </p:nvPicPr>
        <p:blipFill>
          <a:blip r:embed="rId4"/>
          <a:stretch>
            <a:fillRect/>
          </a:stretch>
        </p:blipFill>
        <p:spPr>
          <a:xfrm>
            <a:off x="4233862" y="2578326"/>
            <a:ext cx="4332288" cy="3340161"/>
          </a:xfrm>
          <a:prstGeom prst="rect">
            <a:avLst/>
          </a:prstGeom>
        </p:spPr>
      </p:pic>
      <p:sp>
        <p:nvSpPr>
          <p:cNvPr id="7" name="Rectangle 6"/>
          <p:cNvSpPr/>
          <p:nvPr/>
        </p:nvSpPr>
        <p:spPr>
          <a:xfrm>
            <a:off x="5388767" y="5768087"/>
            <a:ext cx="2259208" cy="646331"/>
          </a:xfrm>
          <a:prstGeom prst="rect">
            <a:avLst/>
          </a:prstGeom>
        </p:spPr>
        <p:txBody>
          <a:bodyPr wrap="none">
            <a:spAutoFit/>
          </a:bodyPr>
          <a:lstStyle/>
          <a:p>
            <a:r>
              <a:rPr lang="en-US" dirty="0"/>
              <a:t>Transform coefficients</a:t>
            </a:r>
          </a:p>
          <a:p>
            <a:pPr algn="ctr"/>
            <a:r>
              <a:rPr lang="en-US" b="1" dirty="0">
                <a:solidFill>
                  <a:schemeClr val="accent2"/>
                </a:solidFill>
              </a:rPr>
              <a:t>(Sparsity)</a:t>
            </a:r>
          </a:p>
        </p:txBody>
      </p:sp>
    </p:spTree>
    <p:extLst>
      <p:ext uri="{BB962C8B-B14F-4D97-AF65-F5344CB8AC3E}">
        <p14:creationId xmlns:p14="http://schemas.microsoft.com/office/powerpoint/2010/main" val="357651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What do we mean by sparsity?</a:t>
            </a:r>
          </a:p>
        </p:txBody>
      </p:sp>
      <p:sp>
        <p:nvSpPr>
          <p:cNvPr id="6" name="Content Placeholder 5"/>
          <p:cNvSpPr>
            <a:spLocks noGrp="1"/>
          </p:cNvSpPr>
          <p:nvPr>
            <p:ph idx="1"/>
          </p:nvPr>
        </p:nvSpPr>
        <p:spPr>
          <a:xfrm>
            <a:off x="355601" y="1106719"/>
            <a:ext cx="8338802" cy="4811768"/>
          </a:xfrm>
        </p:spPr>
        <p:txBody>
          <a:bodyPr>
            <a:noAutofit/>
          </a:bodyPr>
          <a:lstStyle/>
          <a:p>
            <a:r>
              <a:rPr lang="en-US" sz="2400" dirty="0"/>
              <a:t>x: signal coefficients in our convenient representation </a:t>
            </a:r>
          </a:p>
          <a:p>
            <a:r>
              <a:rPr lang="en-US" sz="2400" dirty="0"/>
              <a:t>collect information by measuring largest components of x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200" dirty="0"/>
          </a:p>
          <a:p>
            <a:endParaRPr lang="en-US" sz="2400" dirty="0"/>
          </a:p>
          <a:p>
            <a:endParaRPr lang="en-US" sz="2400" dirty="0"/>
          </a:p>
          <a:p>
            <a:endParaRPr lang="en-US" sz="2400" dirty="0"/>
          </a:p>
          <a:p>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12</a:t>
            </a:fld>
            <a:endParaRPr lang="en-US"/>
          </a:p>
        </p:txBody>
      </p:sp>
      <p:pic>
        <p:nvPicPr>
          <p:cNvPr id="4" name="Picture 3"/>
          <p:cNvPicPr>
            <a:picLocks noChangeAspect="1"/>
          </p:cNvPicPr>
          <p:nvPr/>
        </p:nvPicPr>
        <p:blipFill>
          <a:blip r:embed="rId3"/>
          <a:stretch>
            <a:fillRect/>
          </a:stretch>
        </p:blipFill>
        <p:spPr>
          <a:xfrm>
            <a:off x="705069" y="1954975"/>
            <a:ext cx="7639866" cy="3149976"/>
          </a:xfrm>
          <a:prstGeom prst="rect">
            <a:avLst/>
          </a:prstGeom>
        </p:spPr>
      </p:pic>
      <p:sp>
        <p:nvSpPr>
          <p:cNvPr id="9" name="Rectangle 8"/>
          <p:cNvSpPr/>
          <p:nvPr/>
        </p:nvSpPr>
        <p:spPr>
          <a:xfrm>
            <a:off x="100015" y="5488386"/>
            <a:ext cx="8901110" cy="892552"/>
          </a:xfrm>
          <a:prstGeom prst="rect">
            <a:avLst/>
          </a:prstGeom>
          <a:solidFill>
            <a:schemeClr val="accent2"/>
          </a:solidFill>
        </p:spPr>
        <p:txBody>
          <a:bodyPr wrap="square">
            <a:spAutoFit/>
          </a:bodyPr>
          <a:lstStyle/>
          <a:p>
            <a:pPr algn="ctr"/>
            <a:r>
              <a:rPr lang="en-US" sz="2600" b="1">
                <a:solidFill>
                  <a:schemeClr val="bg1"/>
                </a:solidFill>
              </a:rPr>
              <a:t>Even if the positions of nonzero coefficients are not known in advance, it is possible to reconstruct x (if x is sparse).</a:t>
            </a:r>
          </a:p>
        </p:txBody>
      </p:sp>
      <p:sp>
        <p:nvSpPr>
          <p:cNvPr id="10" name="Rectangle 9"/>
          <p:cNvSpPr/>
          <p:nvPr/>
        </p:nvSpPr>
        <p:spPr>
          <a:xfrm>
            <a:off x="100014" y="5063683"/>
            <a:ext cx="9043986" cy="430887"/>
          </a:xfrm>
          <a:prstGeom prst="rect">
            <a:avLst/>
          </a:prstGeom>
        </p:spPr>
        <p:txBody>
          <a:bodyPr wrap="square">
            <a:spAutoFit/>
          </a:bodyPr>
          <a:lstStyle/>
          <a:p>
            <a:r>
              <a:rPr lang="en-US" sz="2200" dirty="0"/>
              <a:t>Applications: A/D conversion, Optical systems, Magnetic Resonance Imaging </a:t>
            </a:r>
          </a:p>
        </p:txBody>
      </p:sp>
    </p:spTree>
    <p:extLst>
      <p:ext uri="{BB962C8B-B14F-4D97-AF65-F5344CB8AC3E}">
        <p14:creationId xmlns:p14="http://schemas.microsoft.com/office/powerpoint/2010/main" val="384216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600" b="1" dirty="0"/>
              <a:t>Implication of sparsity: image “compression”</a:t>
            </a:r>
          </a:p>
        </p:txBody>
      </p:sp>
      <p:sp>
        <p:nvSpPr>
          <p:cNvPr id="6" name="Content Placeholder 5"/>
          <p:cNvSpPr>
            <a:spLocks noGrp="1"/>
          </p:cNvSpPr>
          <p:nvPr>
            <p:ph idx="1"/>
          </p:nvPr>
        </p:nvSpPr>
        <p:spPr>
          <a:xfrm>
            <a:off x="355601" y="1106719"/>
            <a:ext cx="8338802" cy="4811768"/>
          </a:xfrm>
        </p:spPr>
        <p:txBody>
          <a:bodyPr>
            <a:noAutofit/>
          </a:bodyPr>
          <a:lstStyle/>
          <a:p>
            <a:r>
              <a:rPr lang="en-US" sz="2400" dirty="0"/>
              <a:t>Set to zero all but the 25,000 largest coefficients </a:t>
            </a:r>
          </a:p>
          <a:p>
            <a:r>
              <a:rPr lang="en-US" sz="2400" dirty="0"/>
              <a:t>Invert the transform </a:t>
            </a:r>
          </a:p>
          <a:p>
            <a:endParaRPr lang="en-US" sz="2200" dirty="0"/>
          </a:p>
          <a:p>
            <a:endParaRPr lang="en-US" sz="2400" dirty="0"/>
          </a:p>
          <a:p>
            <a:endParaRPr lang="en-US" sz="2400" dirty="0"/>
          </a:p>
          <a:p>
            <a:endParaRPr lang="en-US" sz="2400" dirty="0"/>
          </a:p>
          <a:p>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13</a:t>
            </a:fld>
            <a:endParaRPr lang="en-US"/>
          </a:p>
        </p:txBody>
      </p:sp>
      <p:pic>
        <p:nvPicPr>
          <p:cNvPr id="3" name="Picture 2"/>
          <p:cNvPicPr>
            <a:picLocks noChangeAspect="1"/>
          </p:cNvPicPr>
          <p:nvPr/>
        </p:nvPicPr>
        <p:blipFill>
          <a:blip r:embed="rId3"/>
          <a:stretch>
            <a:fillRect/>
          </a:stretch>
        </p:blipFill>
        <p:spPr>
          <a:xfrm>
            <a:off x="692506" y="2096275"/>
            <a:ext cx="8001897" cy="3822212"/>
          </a:xfrm>
          <a:prstGeom prst="rect">
            <a:avLst/>
          </a:prstGeom>
        </p:spPr>
      </p:pic>
      <p:sp>
        <p:nvSpPr>
          <p:cNvPr id="7" name="Rectangle 6"/>
          <p:cNvSpPr/>
          <p:nvPr/>
        </p:nvSpPr>
        <p:spPr>
          <a:xfrm>
            <a:off x="1080654" y="5888496"/>
            <a:ext cx="6982691" cy="892552"/>
          </a:xfrm>
          <a:prstGeom prst="rect">
            <a:avLst/>
          </a:prstGeom>
          <a:solidFill>
            <a:schemeClr val="accent2"/>
          </a:solidFill>
        </p:spPr>
        <p:txBody>
          <a:bodyPr wrap="square">
            <a:spAutoFit/>
          </a:bodyPr>
          <a:lstStyle/>
          <a:p>
            <a:pPr algn="ctr"/>
            <a:r>
              <a:rPr lang="en-US" sz="2600" b="1" dirty="0">
                <a:solidFill>
                  <a:schemeClr val="bg1"/>
                </a:solidFill>
              </a:rPr>
              <a:t>Underlying principle in modern </a:t>
            </a:r>
            <a:r>
              <a:rPr lang="en-US" sz="2600" b="1" dirty="0" err="1">
                <a:solidFill>
                  <a:schemeClr val="bg1"/>
                </a:solidFill>
              </a:rPr>
              <a:t>lossy</a:t>
            </a:r>
            <a:r>
              <a:rPr lang="en-US" sz="2600" b="1" dirty="0">
                <a:solidFill>
                  <a:schemeClr val="bg1"/>
                </a:solidFill>
              </a:rPr>
              <a:t> coders (sound, image, video)!</a:t>
            </a:r>
          </a:p>
        </p:txBody>
      </p:sp>
    </p:spTree>
    <p:extLst>
      <p:ext uri="{BB962C8B-B14F-4D97-AF65-F5344CB8AC3E}">
        <p14:creationId xmlns:p14="http://schemas.microsoft.com/office/powerpoint/2010/main" val="1456943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Group Testing Problem</a:t>
            </a:r>
          </a:p>
        </p:txBody>
      </p:sp>
      <p:sp>
        <p:nvSpPr>
          <p:cNvPr id="6" name="Content Placeholder 5"/>
          <p:cNvSpPr>
            <a:spLocks noGrp="1"/>
          </p:cNvSpPr>
          <p:nvPr>
            <p:ph idx="1"/>
          </p:nvPr>
        </p:nvSpPr>
        <p:spPr>
          <a:xfrm>
            <a:off x="355601" y="1453565"/>
            <a:ext cx="8338802" cy="4811768"/>
          </a:xfrm>
        </p:spPr>
        <p:txBody>
          <a:bodyPr>
            <a:noAutofit/>
          </a:bodyPr>
          <a:lstStyle/>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Break items (signal values) into groups</a:t>
            </a:r>
          </a:p>
          <a:p>
            <a:r>
              <a:rPr lang="en-US" sz="2200" dirty="0"/>
              <a:t>Measure information on groups using binary vectors</a:t>
            </a:r>
          </a:p>
          <a:p>
            <a:pPr lvl="1"/>
            <a:r>
              <a:rPr lang="en-US" sz="2000" dirty="0"/>
              <a:t>Interpret results as positive or negative</a:t>
            </a:r>
          </a:p>
          <a:p>
            <a:r>
              <a:rPr lang="en-US" sz="2200" dirty="0"/>
              <a:t>Recover identity of heavy items, and their values</a:t>
            </a:r>
          </a:p>
          <a:p>
            <a:r>
              <a:rPr lang="en-US" sz="2200" dirty="0"/>
              <a:t>Continue (somehow) until all coefficients are found</a:t>
            </a:r>
          </a:p>
          <a:p>
            <a:pPr lvl="1"/>
            <a:r>
              <a:rPr lang="en-US" sz="2000" dirty="0"/>
              <a:t>General benefit: fast decoding</a:t>
            </a: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14</a:t>
            </a:fld>
            <a:endParaRPr lang="en-US"/>
          </a:p>
        </p:txBody>
      </p:sp>
      <p:pic>
        <p:nvPicPr>
          <p:cNvPr id="4" name="Picture 3"/>
          <p:cNvPicPr>
            <a:picLocks noChangeAspect="1"/>
          </p:cNvPicPr>
          <p:nvPr/>
        </p:nvPicPr>
        <p:blipFill>
          <a:blip r:embed="rId3"/>
          <a:stretch>
            <a:fillRect/>
          </a:stretch>
        </p:blipFill>
        <p:spPr>
          <a:xfrm>
            <a:off x="1476366" y="1233714"/>
            <a:ext cx="6921500" cy="2552700"/>
          </a:xfrm>
          <a:prstGeom prst="rect">
            <a:avLst/>
          </a:prstGeom>
        </p:spPr>
      </p:pic>
    </p:spTree>
    <p:extLst>
      <p:ext uri="{BB962C8B-B14F-4D97-AF65-F5344CB8AC3E}">
        <p14:creationId xmlns:p14="http://schemas.microsoft.com/office/powerpoint/2010/main" val="360549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Group testing</a:t>
            </a:r>
          </a:p>
        </p:txBody>
      </p:sp>
      <p:sp>
        <p:nvSpPr>
          <p:cNvPr id="6" name="Content Placeholder 5"/>
          <p:cNvSpPr>
            <a:spLocks noGrp="1"/>
          </p:cNvSpPr>
          <p:nvPr>
            <p:ph idx="1"/>
          </p:nvPr>
        </p:nvSpPr>
        <p:spPr>
          <a:xfrm>
            <a:off x="355600" y="1453565"/>
            <a:ext cx="8338803" cy="4811768"/>
          </a:xfrm>
        </p:spPr>
        <p:txBody>
          <a:bodyPr>
            <a:noAutofit/>
          </a:bodyPr>
          <a:lstStyle/>
          <a:p>
            <a:r>
              <a:rPr lang="en-US" sz="2200" b="1" dirty="0"/>
              <a:t>Robert </a:t>
            </a:r>
            <a:r>
              <a:rPr lang="en-US" sz="2200" b="1" dirty="0" err="1"/>
              <a:t>Dorfman</a:t>
            </a:r>
            <a:r>
              <a:rPr lang="en-US" sz="2200" b="1" dirty="0"/>
              <a:t> (1943)</a:t>
            </a:r>
            <a:r>
              <a:rPr lang="en-US" sz="2200" dirty="0"/>
              <a:t> founded the subject of group testing by noting that, for syphilis testing (WW2), the total number of tests needed could be dramatically reduced by pooling samples [1]. </a:t>
            </a:r>
          </a:p>
          <a:p>
            <a:r>
              <a:rPr lang="en-US" sz="2200" b="1" dirty="0">
                <a:solidFill>
                  <a:schemeClr val="accent1"/>
                </a:solidFill>
              </a:rPr>
              <a:t>One can take blood samples from a pool (or group) of many soldiers, mix the samples, and perform the syphilis test on the pooled sample. </a:t>
            </a:r>
          </a:p>
          <a:p>
            <a:pPr lvl="1"/>
            <a:r>
              <a:rPr lang="en-US" sz="2000" dirty="0"/>
              <a:t>The test should report whether or not any syphilis antigens are present in the combined sample. </a:t>
            </a:r>
          </a:p>
          <a:p>
            <a:pPr lvl="1"/>
            <a:r>
              <a:rPr lang="en-US" sz="2000" dirty="0"/>
              <a:t>Test is </a:t>
            </a:r>
            <a:r>
              <a:rPr lang="en-US" sz="2000" b="1" dirty="0"/>
              <a:t>negative</a:t>
            </a:r>
            <a:r>
              <a:rPr lang="en-US" sz="2000" dirty="0"/>
              <a:t> -&gt; all the soldiers in the pool are </a:t>
            </a:r>
            <a:r>
              <a:rPr lang="en-US" sz="2000" b="1" dirty="0"/>
              <a:t>free of syphilis</a:t>
            </a:r>
            <a:r>
              <a:rPr lang="en-US" sz="2000" dirty="0"/>
              <a:t>. </a:t>
            </a:r>
          </a:p>
          <a:p>
            <a:pPr lvl="1"/>
            <a:r>
              <a:rPr lang="en-US" sz="2000" dirty="0"/>
              <a:t>Test is </a:t>
            </a:r>
            <a:r>
              <a:rPr lang="en-US" sz="2000" b="1" dirty="0"/>
              <a:t>positive</a:t>
            </a:r>
            <a:r>
              <a:rPr lang="en-US" sz="2000" dirty="0"/>
              <a:t> -&gt; </a:t>
            </a:r>
            <a:r>
              <a:rPr lang="en-US" sz="2000" b="1" dirty="0"/>
              <a:t>at least one soldier in the pool must have syphili</a:t>
            </a:r>
            <a:r>
              <a:rPr lang="en-US" sz="2000" dirty="0"/>
              <a:t>s. </a:t>
            </a:r>
          </a:p>
          <a:p>
            <a:pPr lvl="1"/>
            <a:r>
              <a:rPr lang="en-US" sz="2000" dirty="0"/>
              <a:t>One can use several such tests to discover which soldiers have syphilis, using fewer tests than the number of soldiers. </a:t>
            </a:r>
          </a:p>
          <a:p>
            <a:endParaRPr lang="en-US" sz="19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15</a:t>
            </a:fld>
            <a:endParaRPr lang="en-US"/>
          </a:p>
        </p:txBody>
      </p:sp>
      <p:sp>
        <p:nvSpPr>
          <p:cNvPr id="3" name="Rectangle 2"/>
          <p:cNvSpPr/>
          <p:nvPr/>
        </p:nvSpPr>
        <p:spPr>
          <a:xfrm>
            <a:off x="486148" y="5942167"/>
            <a:ext cx="7056649" cy="646331"/>
          </a:xfrm>
          <a:prstGeom prst="rect">
            <a:avLst/>
          </a:prstGeom>
        </p:spPr>
        <p:txBody>
          <a:bodyPr wrap="square">
            <a:spAutoFit/>
          </a:bodyPr>
          <a:lstStyle/>
          <a:p>
            <a:pPr defTabSz="457200">
              <a:defRPr/>
            </a:pPr>
            <a:r>
              <a:rPr lang="en-US" dirty="0"/>
              <a:t>[1]  R. </a:t>
            </a:r>
            <a:r>
              <a:rPr lang="en-US" dirty="0" err="1"/>
              <a:t>Dorfman</a:t>
            </a:r>
            <a:r>
              <a:rPr lang="en-US" dirty="0"/>
              <a:t>. The detection of defective members of large populations. </a:t>
            </a:r>
            <a:r>
              <a:rPr lang="en-US" i="1" dirty="0"/>
              <a:t>The Annals of Mathematical Statistics</a:t>
            </a:r>
            <a:r>
              <a:rPr lang="en-US" dirty="0"/>
              <a:t>, 1943. </a:t>
            </a:r>
          </a:p>
        </p:txBody>
      </p:sp>
    </p:spTree>
    <p:extLst>
      <p:ext uri="{BB962C8B-B14F-4D97-AF65-F5344CB8AC3E}">
        <p14:creationId xmlns:p14="http://schemas.microsoft.com/office/powerpoint/2010/main" val="2305228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600" b="1"/>
              <a:t>A group </a:t>
            </a:r>
            <a:r>
              <a:rPr lang="en-US" sz="3600" b="1" dirty="0"/>
              <a:t>testing procedure and its outcomes</a:t>
            </a:r>
          </a:p>
        </p:txBody>
      </p:sp>
      <p:sp>
        <p:nvSpPr>
          <p:cNvPr id="6" name="Content Placeholder 5"/>
          <p:cNvSpPr>
            <a:spLocks noGrp="1"/>
          </p:cNvSpPr>
          <p:nvPr>
            <p:ph idx="1"/>
          </p:nvPr>
        </p:nvSpPr>
        <p:spPr>
          <a:xfrm>
            <a:off x="355601" y="1453565"/>
            <a:ext cx="8338802" cy="4811768"/>
          </a:xfrm>
        </p:spPr>
        <p:txBody>
          <a:bodyPr>
            <a:noAutofit/>
          </a:bodyPr>
          <a:lstStyle/>
          <a:p>
            <a:endParaRPr lang="en-US" sz="19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16</a:t>
            </a:fld>
            <a:endParaRPr lang="en-US"/>
          </a:p>
        </p:txBody>
      </p:sp>
      <p:sp>
        <p:nvSpPr>
          <p:cNvPr id="9" name="Rectangle 8"/>
          <p:cNvSpPr/>
          <p:nvPr/>
        </p:nvSpPr>
        <p:spPr>
          <a:xfrm>
            <a:off x="532086" y="4682457"/>
            <a:ext cx="8079827" cy="1785104"/>
          </a:xfrm>
          <a:prstGeom prst="rect">
            <a:avLst/>
          </a:prstGeom>
          <a:solidFill>
            <a:schemeClr val="accent1">
              <a:lumMod val="60000"/>
              <a:lumOff val="40000"/>
            </a:schemeClr>
          </a:solidFill>
        </p:spPr>
        <p:txBody>
          <a:bodyPr wrap="square">
            <a:spAutoFit/>
          </a:bodyPr>
          <a:lstStyle/>
          <a:p>
            <a:pPr marL="342900" indent="-342900" defTabSz="457200">
              <a:buFont typeface="Arial" charset="0"/>
              <a:buChar char="•"/>
              <a:defRPr/>
            </a:pPr>
            <a:r>
              <a:rPr lang="en-US" sz="2200" dirty="0"/>
              <a:t>Icons for defective individuals (items 3 and 5) are filled, and icons for </a:t>
            </a:r>
            <a:r>
              <a:rPr lang="en-US" sz="2200" dirty="0" err="1"/>
              <a:t>nondefective</a:t>
            </a:r>
            <a:r>
              <a:rPr lang="en-US" sz="2200" dirty="0"/>
              <a:t> individuals are unfilled. </a:t>
            </a:r>
          </a:p>
          <a:p>
            <a:pPr marL="342900" indent="-342900" defTabSz="457200">
              <a:buFont typeface="Arial" charset="0"/>
              <a:buChar char="•"/>
              <a:defRPr/>
            </a:pPr>
            <a:r>
              <a:rPr lang="en-US" sz="2200" dirty="0"/>
              <a:t>X is the testing matrix, where elements </a:t>
            </a:r>
            <a:r>
              <a:rPr lang="en-US" sz="2200" dirty="0" err="1"/>
              <a:t>x</a:t>
            </a:r>
            <a:r>
              <a:rPr lang="en-US" sz="2200" baseline="-25000" dirty="0" err="1"/>
              <a:t>ti</a:t>
            </a:r>
            <a:r>
              <a:rPr lang="en-US" sz="2200" dirty="0"/>
              <a:t> are circled for emphasis if </a:t>
            </a:r>
            <a:r>
              <a:rPr lang="en-US" sz="2200" dirty="0" err="1"/>
              <a:t>x</a:t>
            </a:r>
            <a:r>
              <a:rPr lang="en-US" sz="2200" baseline="-25000" dirty="0" err="1"/>
              <a:t>ti</a:t>
            </a:r>
            <a:r>
              <a:rPr lang="en-US" sz="2200" dirty="0"/>
              <a:t> = 1 and individual </a:t>
            </a:r>
            <a:r>
              <a:rPr lang="en-US" sz="2200" dirty="0" err="1"/>
              <a:t>i</a:t>
            </a:r>
            <a:r>
              <a:rPr lang="en-US" sz="2200" dirty="0"/>
              <a:t> is defective. </a:t>
            </a:r>
          </a:p>
          <a:p>
            <a:pPr marL="342900" indent="-342900" defTabSz="457200">
              <a:buFont typeface="Arial" charset="0"/>
              <a:buChar char="•"/>
              <a:defRPr/>
            </a:pPr>
            <a:r>
              <a:rPr lang="en-US" sz="2200" dirty="0"/>
              <a:t>A test is positive if and only if it contains at least one circled 1. </a:t>
            </a:r>
          </a:p>
        </p:txBody>
      </p:sp>
      <p:pic>
        <p:nvPicPr>
          <p:cNvPr id="4" name="Picture 3"/>
          <p:cNvPicPr>
            <a:picLocks noChangeAspect="1"/>
          </p:cNvPicPr>
          <p:nvPr/>
        </p:nvPicPr>
        <p:blipFill>
          <a:blip r:embed="rId3"/>
          <a:stretch>
            <a:fillRect/>
          </a:stretch>
        </p:blipFill>
        <p:spPr>
          <a:xfrm>
            <a:off x="1197602" y="1453564"/>
            <a:ext cx="6683928" cy="3137875"/>
          </a:xfrm>
          <a:prstGeom prst="rect">
            <a:avLst/>
          </a:prstGeom>
        </p:spPr>
      </p:pic>
      <p:sp>
        <p:nvSpPr>
          <p:cNvPr id="3" name="Rectangle 2"/>
          <p:cNvSpPr/>
          <p:nvPr/>
        </p:nvSpPr>
        <p:spPr>
          <a:xfrm>
            <a:off x="120344" y="2751453"/>
            <a:ext cx="1077258" cy="1107996"/>
          </a:xfrm>
          <a:prstGeom prst="rect">
            <a:avLst/>
          </a:prstGeom>
        </p:spPr>
        <p:txBody>
          <a:bodyPr wrap="square">
            <a:spAutoFit/>
          </a:bodyPr>
          <a:lstStyle/>
          <a:p>
            <a:pPr algn="ctr"/>
            <a:r>
              <a:rPr lang="en-US" sz="2200" dirty="0"/>
              <a:t>Testing matrix</a:t>
            </a:r>
          </a:p>
          <a:p>
            <a:pPr algn="ctr"/>
            <a:r>
              <a:rPr lang="en-US" sz="2200" dirty="0"/>
              <a:t>X</a:t>
            </a:r>
          </a:p>
        </p:txBody>
      </p:sp>
      <p:sp>
        <p:nvSpPr>
          <p:cNvPr id="7" name="Rectangle 6"/>
          <p:cNvSpPr/>
          <p:nvPr/>
        </p:nvSpPr>
        <p:spPr>
          <a:xfrm>
            <a:off x="8048521" y="2653169"/>
            <a:ext cx="654346" cy="369332"/>
          </a:xfrm>
          <a:prstGeom prst="rect">
            <a:avLst/>
          </a:prstGeom>
        </p:spPr>
        <p:txBody>
          <a:bodyPr wrap="none">
            <a:spAutoFit/>
          </a:bodyPr>
          <a:lstStyle/>
          <a:p>
            <a:r>
              <a:rPr lang="en-US" b="1" dirty="0"/>
              <a:t>Tests</a:t>
            </a:r>
          </a:p>
        </p:txBody>
      </p:sp>
      <p:sp>
        <p:nvSpPr>
          <p:cNvPr id="10" name="Rectangle 9"/>
          <p:cNvSpPr/>
          <p:nvPr/>
        </p:nvSpPr>
        <p:spPr>
          <a:xfrm>
            <a:off x="3271733" y="1103467"/>
            <a:ext cx="1221809" cy="369332"/>
          </a:xfrm>
          <a:prstGeom prst="rect">
            <a:avLst/>
          </a:prstGeom>
        </p:spPr>
        <p:txBody>
          <a:bodyPr wrap="none">
            <a:spAutoFit/>
          </a:bodyPr>
          <a:lstStyle/>
          <a:p>
            <a:r>
              <a:rPr lang="en-US" b="1" dirty="0"/>
              <a:t>Individuals</a:t>
            </a:r>
          </a:p>
        </p:txBody>
      </p:sp>
    </p:spTree>
    <p:extLst>
      <p:ext uri="{BB962C8B-B14F-4D97-AF65-F5344CB8AC3E}">
        <p14:creationId xmlns:p14="http://schemas.microsoft.com/office/powerpoint/2010/main" val="117869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600" b="1" dirty="0"/>
              <a:t>Group testing inference problem: </a:t>
            </a:r>
            <a:br>
              <a:rPr lang="en-US" sz="3600" b="1" dirty="0"/>
            </a:br>
            <a:r>
              <a:rPr lang="en-US" sz="3600" b="1" dirty="0"/>
              <a:t>Which individuals are defective?</a:t>
            </a:r>
          </a:p>
        </p:txBody>
      </p:sp>
      <p:sp>
        <p:nvSpPr>
          <p:cNvPr id="6" name="Content Placeholder 5"/>
          <p:cNvSpPr>
            <a:spLocks noGrp="1"/>
          </p:cNvSpPr>
          <p:nvPr>
            <p:ph idx="1"/>
          </p:nvPr>
        </p:nvSpPr>
        <p:spPr>
          <a:xfrm>
            <a:off x="355601" y="1453565"/>
            <a:ext cx="8338802" cy="4811768"/>
          </a:xfrm>
        </p:spPr>
        <p:txBody>
          <a:bodyPr>
            <a:noAutofit/>
          </a:bodyPr>
          <a:lstStyle/>
          <a:p>
            <a:endParaRPr lang="en-US" sz="19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17</a:t>
            </a:fld>
            <a:endParaRPr lang="en-US"/>
          </a:p>
        </p:txBody>
      </p:sp>
      <p:sp>
        <p:nvSpPr>
          <p:cNvPr id="9" name="Rectangle 8"/>
          <p:cNvSpPr/>
          <p:nvPr/>
        </p:nvSpPr>
        <p:spPr>
          <a:xfrm>
            <a:off x="742951" y="5127705"/>
            <a:ext cx="7406344" cy="830997"/>
          </a:xfrm>
          <a:prstGeom prst="rect">
            <a:avLst/>
          </a:prstGeom>
          <a:solidFill>
            <a:schemeClr val="accent1">
              <a:lumMod val="60000"/>
              <a:lumOff val="40000"/>
            </a:schemeClr>
          </a:solidFill>
        </p:spPr>
        <p:txBody>
          <a:bodyPr wrap="square">
            <a:spAutoFit/>
          </a:bodyPr>
          <a:lstStyle/>
          <a:p>
            <a:pPr algn="ctr" defTabSz="457200">
              <a:defRPr/>
            </a:pPr>
            <a:r>
              <a:rPr lang="en-US" sz="2400" dirty="0"/>
              <a:t>The </a:t>
            </a:r>
            <a:r>
              <a:rPr lang="en-US" sz="2400" dirty="0" err="1"/>
              <a:t>defectivity</a:t>
            </a:r>
            <a:r>
              <a:rPr lang="en-US" sz="2400" dirty="0"/>
              <a:t> status of the individuals is now unknown, and we hope to infer it from the outcomes y and matrix X. </a:t>
            </a:r>
          </a:p>
        </p:txBody>
      </p:sp>
      <p:pic>
        <p:nvPicPr>
          <p:cNvPr id="8" name="Picture 7"/>
          <p:cNvPicPr>
            <a:picLocks noChangeAspect="1"/>
          </p:cNvPicPr>
          <p:nvPr/>
        </p:nvPicPr>
        <p:blipFill>
          <a:blip r:embed="rId3"/>
          <a:stretch>
            <a:fillRect/>
          </a:stretch>
        </p:blipFill>
        <p:spPr>
          <a:xfrm>
            <a:off x="1478277" y="1834252"/>
            <a:ext cx="5260348" cy="2925267"/>
          </a:xfrm>
          <a:prstGeom prst="rect">
            <a:avLst/>
          </a:prstGeom>
        </p:spPr>
      </p:pic>
      <p:sp>
        <p:nvSpPr>
          <p:cNvPr id="3" name="Rectangle 2"/>
          <p:cNvSpPr/>
          <p:nvPr/>
        </p:nvSpPr>
        <p:spPr>
          <a:xfrm>
            <a:off x="7015162" y="2773787"/>
            <a:ext cx="1943100" cy="1785104"/>
          </a:xfrm>
          <a:prstGeom prst="rect">
            <a:avLst/>
          </a:prstGeom>
          <a:solidFill>
            <a:schemeClr val="accent5"/>
          </a:solidFill>
        </p:spPr>
        <p:txBody>
          <a:bodyPr wrap="square">
            <a:spAutoFit/>
          </a:bodyPr>
          <a:lstStyle/>
          <a:p>
            <a:pPr defTabSz="457200">
              <a:defRPr/>
            </a:pPr>
            <a:r>
              <a:rPr lang="en-US" sz="2200" dirty="0"/>
              <a:t>We write </a:t>
            </a:r>
          </a:p>
          <a:p>
            <a:pPr defTabSz="457200">
              <a:defRPr/>
            </a:pPr>
            <a:r>
              <a:rPr lang="en-US" sz="2200" dirty="0"/>
              <a:t>1 for a positive test and </a:t>
            </a:r>
          </a:p>
          <a:p>
            <a:pPr defTabSz="457200">
              <a:defRPr/>
            </a:pPr>
            <a:r>
              <a:rPr lang="en-US" sz="2200" dirty="0"/>
              <a:t>0 for a negative test.</a:t>
            </a:r>
          </a:p>
        </p:txBody>
      </p:sp>
    </p:spTree>
    <p:extLst>
      <p:ext uri="{BB962C8B-B14F-4D97-AF65-F5344CB8AC3E}">
        <p14:creationId xmlns:p14="http://schemas.microsoft.com/office/powerpoint/2010/main" val="3092822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600" b="1" dirty="0"/>
              <a:t>Distributed Compressed Sensing (DCS)</a:t>
            </a:r>
          </a:p>
        </p:txBody>
      </p:sp>
      <p:sp>
        <p:nvSpPr>
          <p:cNvPr id="6" name="Content Placeholder 5"/>
          <p:cNvSpPr>
            <a:spLocks noGrp="1"/>
          </p:cNvSpPr>
          <p:nvPr>
            <p:ph idx="1"/>
          </p:nvPr>
        </p:nvSpPr>
        <p:spPr>
          <a:xfrm>
            <a:off x="355601" y="1453565"/>
            <a:ext cx="8338802" cy="4811768"/>
          </a:xfrm>
        </p:spPr>
        <p:txBody>
          <a:bodyPr>
            <a:noAutofit/>
          </a:bodyPr>
          <a:lstStyle/>
          <a:p>
            <a:endParaRPr lang="en-US" sz="19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18</a:t>
            </a:fld>
            <a:endParaRPr lang="en-US"/>
          </a:p>
        </p:txBody>
      </p:sp>
      <p:sp>
        <p:nvSpPr>
          <p:cNvPr id="7" name="Content Placeholder 5"/>
          <p:cNvSpPr txBox="1">
            <a:spLocks/>
          </p:cNvSpPr>
          <p:nvPr/>
        </p:nvSpPr>
        <p:spPr>
          <a:xfrm>
            <a:off x="508000" y="1605965"/>
            <a:ext cx="8635999" cy="4811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p>
          <a:p>
            <a:endParaRPr lang="en-US" sz="2200" dirty="0"/>
          </a:p>
          <a:p>
            <a:endParaRPr lang="en-US" sz="2200" dirty="0"/>
          </a:p>
          <a:p>
            <a:endParaRPr lang="en-US" sz="2200" dirty="0"/>
          </a:p>
          <a:p>
            <a:endParaRPr lang="en-US" sz="2200" dirty="0"/>
          </a:p>
          <a:p>
            <a:pPr marL="0" indent="0">
              <a:buFont typeface="Arial" panose="020B0604020202020204" pitchFamily="34" charset="0"/>
              <a:buNone/>
            </a:pPr>
            <a:endParaRPr lang="en-US" sz="2200" dirty="0"/>
          </a:p>
          <a:p>
            <a:pPr marL="0" indent="0">
              <a:buFont typeface="Arial" panose="020B0604020202020204" pitchFamily="34" charset="0"/>
              <a:buNone/>
            </a:pPr>
            <a:endParaRPr lang="en-US" sz="1000"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br>
              <a:rPr lang="en-US" dirty="0"/>
            </a:br>
            <a:endParaRPr lang="en-US" dirty="0"/>
          </a:p>
          <a:p>
            <a:endParaRPr lang="en-US" dirty="0"/>
          </a:p>
        </p:txBody>
      </p:sp>
      <p:sp>
        <p:nvSpPr>
          <p:cNvPr id="3" name="Rectangle 2"/>
          <p:cNvSpPr/>
          <p:nvPr/>
        </p:nvSpPr>
        <p:spPr>
          <a:xfrm>
            <a:off x="355601" y="5879868"/>
            <a:ext cx="8338802" cy="923330"/>
          </a:xfrm>
          <a:prstGeom prst="rect">
            <a:avLst/>
          </a:prstGeom>
        </p:spPr>
        <p:txBody>
          <a:bodyPr wrap="square">
            <a:spAutoFit/>
          </a:bodyPr>
          <a:lstStyle/>
          <a:p>
            <a:pPr defTabSz="457200">
              <a:defRPr/>
            </a:pPr>
            <a:r>
              <a:rPr lang="en-US" dirty="0"/>
              <a:t>G. </a:t>
            </a:r>
            <a:r>
              <a:rPr lang="en-US" dirty="0" err="1"/>
              <a:t>Cormode</a:t>
            </a:r>
            <a:r>
              <a:rPr lang="en-US" dirty="0"/>
              <a:t>, and S. </a:t>
            </a:r>
            <a:r>
              <a:rPr lang="en-US" dirty="0" err="1"/>
              <a:t>Muthukrishnan</a:t>
            </a:r>
            <a:r>
              <a:rPr lang="en-US" dirty="0"/>
              <a:t>. "Combinatorial algorithms for compressed sensing." </a:t>
            </a:r>
            <a:r>
              <a:rPr lang="en-US" i="1" dirty="0"/>
              <a:t>International colloquium on structural information and communication complexity</a:t>
            </a:r>
            <a:r>
              <a:rPr lang="en-US" dirty="0"/>
              <a:t>. Springer, Berlin, Heidelberg, 2006.</a:t>
            </a:r>
          </a:p>
        </p:txBody>
      </p:sp>
      <p:pic>
        <p:nvPicPr>
          <p:cNvPr id="4" name="Picture 3"/>
          <p:cNvPicPr>
            <a:picLocks noChangeAspect="1"/>
          </p:cNvPicPr>
          <p:nvPr/>
        </p:nvPicPr>
        <p:blipFill>
          <a:blip r:embed="rId3"/>
          <a:stretch>
            <a:fillRect/>
          </a:stretch>
        </p:blipFill>
        <p:spPr>
          <a:xfrm>
            <a:off x="139700" y="1402780"/>
            <a:ext cx="4432300" cy="1866900"/>
          </a:xfrm>
          <a:prstGeom prst="rect">
            <a:avLst/>
          </a:prstGeom>
        </p:spPr>
      </p:pic>
      <p:pic>
        <p:nvPicPr>
          <p:cNvPr id="8" name="Picture 7"/>
          <p:cNvPicPr>
            <a:picLocks noChangeAspect="1"/>
          </p:cNvPicPr>
          <p:nvPr/>
        </p:nvPicPr>
        <p:blipFill>
          <a:blip r:embed="rId4"/>
          <a:stretch>
            <a:fillRect/>
          </a:stretch>
        </p:blipFill>
        <p:spPr>
          <a:xfrm>
            <a:off x="865023" y="3624945"/>
            <a:ext cx="6846395" cy="2254923"/>
          </a:xfrm>
          <a:prstGeom prst="rect">
            <a:avLst/>
          </a:prstGeom>
        </p:spPr>
      </p:pic>
      <p:sp>
        <p:nvSpPr>
          <p:cNvPr id="11" name="Rectangle 10"/>
          <p:cNvSpPr/>
          <p:nvPr/>
        </p:nvSpPr>
        <p:spPr>
          <a:xfrm>
            <a:off x="4724399" y="1284499"/>
            <a:ext cx="4122403" cy="2031325"/>
          </a:xfrm>
          <a:prstGeom prst="rect">
            <a:avLst/>
          </a:prstGeom>
        </p:spPr>
        <p:txBody>
          <a:bodyPr wrap="square">
            <a:spAutoFit/>
          </a:bodyPr>
          <a:lstStyle/>
          <a:p>
            <a:pPr defTabSz="457200">
              <a:defRPr/>
            </a:pPr>
            <a:r>
              <a:rPr lang="en-US" dirty="0"/>
              <a:t>The DCS theory rests on a new concept (the </a:t>
            </a:r>
            <a:r>
              <a:rPr lang="en-US" i="1" dirty="0"/>
              <a:t>joint sparsity </a:t>
            </a:r>
            <a:r>
              <a:rPr lang="en-US" dirty="0"/>
              <a:t>of a signal ensemble). </a:t>
            </a:r>
          </a:p>
          <a:p>
            <a:pPr defTabSz="457200">
              <a:defRPr/>
            </a:pPr>
            <a:endParaRPr lang="en-US" dirty="0"/>
          </a:p>
          <a:p>
            <a:pPr defTabSz="457200">
              <a:defRPr/>
            </a:pPr>
            <a:r>
              <a:rPr lang="en-US" dirty="0" err="1"/>
              <a:t>Sarvotham</a:t>
            </a:r>
            <a:r>
              <a:rPr lang="en-US" dirty="0"/>
              <a:t>, </a:t>
            </a:r>
            <a:r>
              <a:rPr lang="en-US" dirty="0" err="1"/>
              <a:t>Shriram</a:t>
            </a:r>
            <a:r>
              <a:rPr lang="en-US" dirty="0"/>
              <a:t>, et al. "Distributed compressed sensing of jointly sparse signals." </a:t>
            </a:r>
            <a:r>
              <a:rPr lang="en-US" i="1" dirty="0"/>
              <a:t>Asilomar conference on signals, systems, and computers</a:t>
            </a:r>
            <a:r>
              <a:rPr lang="en-US" dirty="0"/>
              <a:t>. 2005.</a:t>
            </a:r>
          </a:p>
        </p:txBody>
      </p:sp>
    </p:spTree>
    <p:extLst>
      <p:ext uri="{BB962C8B-B14F-4D97-AF65-F5344CB8AC3E}">
        <p14:creationId xmlns:p14="http://schemas.microsoft.com/office/powerpoint/2010/main" val="158916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910633"/>
            <a:ext cx="8338802" cy="4811768"/>
          </a:xfrm>
        </p:spPr>
        <p:txBody>
          <a:bodyPr>
            <a:noAutofit/>
          </a:bodyPr>
          <a:lstStyle/>
          <a:p>
            <a:pPr marL="0" lvl="0" indent="0">
              <a:lnSpc>
                <a:spcPct val="100000"/>
              </a:lnSpc>
              <a:spcBef>
                <a:spcPts val="0"/>
              </a:spcBef>
              <a:buNone/>
            </a:pPr>
            <a:r>
              <a:rPr lang="en-US" sz="2400" dirty="0">
                <a:solidFill>
                  <a:prstClr val="black"/>
                </a:solidFill>
              </a:rPr>
              <a:t>Why?: </a:t>
            </a:r>
            <a:r>
              <a:rPr lang="en-US" sz="2200" dirty="0"/>
              <a:t>Data is often structured [1]</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19</a:t>
            </a:fld>
            <a:endParaRPr lang="en-US"/>
          </a:p>
        </p:txBody>
      </p:sp>
      <p:pic>
        <p:nvPicPr>
          <p:cNvPr id="3" name="Picture 2"/>
          <p:cNvPicPr>
            <a:picLocks noChangeAspect="1"/>
          </p:cNvPicPr>
          <p:nvPr/>
        </p:nvPicPr>
        <p:blipFill>
          <a:blip r:embed="rId3"/>
          <a:stretch>
            <a:fillRect/>
          </a:stretch>
        </p:blipFill>
        <p:spPr>
          <a:xfrm>
            <a:off x="800101" y="1291410"/>
            <a:ext cx="7058024" cy="5318944"/>
          </a:xfrm>
          <a:prstGeom prst="rect">
            <a:avLst/>
          </a:prstGeom>
        </p:spPr>
      </p:pic>
      <p:sp>
        <p:nvSpPr>
          <p:cNvPr id="4" name="Rectangle 3"/>
          <p:cNvSpPr/>
          <p:nvPr/>
        </p:nvSpPr>
        <p:spPr>
          <a:xfrm>
            <a:off x="542925" y="6328702"/>
            <a:ext cx="7972425" cy="523220"/>
          </a:xfrm>
          <a:prstGeom prst="rect">
            <a:avLst/>
          </a:prstGeom>
        </p:spPr>
        <p:txBody>
          <a:bodyPr wrap="square">
            <a:spAutoFit/>
          </a:bodyPr>
          <a:lstStyle/>
          <a:p>
            <a:pPr defTabSz="457200">
              <a:defRPr/>
            </a:pPr>
            <a:r>
              <a:rPr lang="en-US" sz="1400" dirty="0"/>
              <a:t>[1] </a:t>
            </a:r>
            <a:r>
              <a:rPr lang="en-US" sz="1400" dirty="0" err="1"/>
              <a:t>Xiaowen</a:t>
            </a:r>
            <a:r>
              <a:rPr lang="en-US" sz="1400" dirty="0"/>
              <a:t> Dong, “Graph signal processing Concepts, tools and applications in neuroscience,” Oxford-Man Institute, </a:t>
            </a:r>
            <a:r>
              <a:rPr lang="en-US" sz="1400" dirty="0" err="1"/>
              <a:t>NISOx</a:t>
            </a:r>
            <a:r>
              <a:rPr lang="en-US" sz="1400" dirty="0"/>
              <a:t>, Big Data Institute, Feb. 2019. </a:t>
            </a:r>
          </a:p>
        </p:txBody>
      </p:sp>
    </p:spTree>
    <p:extLst>
      <p:ext uri="{BB962C8B-B14F-4D97-AF65-F5344CB8AC3E}">
        <p14:creationId xmlns:p14="http://schemas.microsoft.com/office/powerpoint/2010/main" val="1397724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Quantization (A/D)</a:t>
            </a:r>
          </a:p>
        </p:txBody>
      </p:sp>
      <p:sp>
        <p:nvSpPr>
          <p:cNvPr id="6" name="Content Placeholder 5"/>
          <p:cNvSpPr>
            <a:spLocks noGrp="1"/>
          </p:cNvSpPr>
          <p:nvPr>
            <p:ph idx="1"/>
          </p:nvPr>
        </p:nvSpPr>
        <p:spPr>
          <a:xfrm>
            <a:off x="355601" y="1453565"/>
            <a:ext cx="8338802" cy="4811768"/>
          </a:xfrm>
        </p:spPr>
        <p:txBody>
          <a:bodyPr>
            <a:noAutofit/>
          </a:bodyPr>
          <a:lstStyle/>
          <a:p>
            <a:r>
              <a:rPr lang="en-US" sz="2200" dirty="0"/>
              <a:t>Analog-to-digital (A/D) conversion is achieved by combining sampling and quantization [1].</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br>
              <a:rPr lang="en-US" sz="2200" dirty="0"/>
            </a:br>
            <a:endParaRPr lang="en-US" sz="2200" dirty="0"/>
          </a:p>
          <a:p>
            <a:endParaRPr lang="en-US" sz="2200" dirty="0"/>
          </a:p>
        </p:txBody>
      </p:sp>
      <p:sp>
        <p:nvSpPr>
          <p:cNvPr id="5" name="Slide Number Placeholder 4"/>
          <p:cNvSpPr>
            <a:spLocks noGrp="1"/>
          </p:cNvSpPr>
          <p:nvPr>
            <p:ph type="sldNum" sz="quarter" idx="12"/>
          </p:nvPr>
        </p:nvSpPr>
        <p:spPr/>
        <p:txBody>
          <a:bodyPr/>
          <a:lstStyle/>
          <a:p>
            <a:fld id="{CFE4BAC9-6D41-4691-9299-18EF07EF0177}" type="slidenum">
              <a:rPr lang="en-US" smtClean="0"/>
              <a:t>2</a:t>
            </a:fld>
            <a:endParaRPr lang="en-US"/>
          </a:p>
        </p:txBody>
      </p:sp>
      <p:pic>
        <p:nvPicPr>
          <p:cNvPr id="3" name="Picture 2"/>
          <p:cNvPicPr>
            <a:picLocks noChangeAspect="1"/>
          </p:cNvPicPr>
          <p:nvPr/>
        </p:nvPicPr>
        <p:blipFill>
          <a:blip r:embed="rId3"/>
          <a:stretch>
            <a:fillRect/>
          </a:stretch>
        </p:blipFill>
        <p:spPr>
          <a:xfrm>
            <a:off x="628649" y="2021852"/>
            <a:ext cx="7500970" cy="2694226"/>
          </a:xfrm>
          <a:prstGeom prst="rect">
            <a:avLst/>
          </a:prstGeom>
        </p:spPr>
      </p:pic>
      <p:sp>
        <p:nvSpPr>
          <p:cNvPr id="7" name="Rectangle 6"/>
          <p:cNvSpPr/>
          <p:nvPr/>
        </p:nvSpPr>
        <p:spPr>
          <a:xfrm>
            <a:off x="628649" y="5849177"/>
            <a:ext cx="8065753" cy="923330"/>
          </a:xfrm>
          <a:prstGeom prst="rect">
            <a:avLst/>
          </a:prstGeom>
          <a:solidFill>
            <a:schemeClr val="accent5">
              <a:lumMod val="40000"/>
              <a:lumOff val="60000"/>
            </a:schemeClr>
          </a:solidFill>
        </p:spPr>
        <p:txBody>
          <a:bodyPr wrap="square">
            <a:spAutoFit/>
          </a:bodyPr>
          <a:lstStyle/>
          <a:p>
            <a:r>
              <a:rPr lang="en-US" dirty="0"/>
              <a:t>[1] </a:t>
            </a:r>
            <a:r>
              <a:rPr lang="en-US" dirty="0" err="1"/>
              <a:t>Alon</a:t>
            </a:r>
            <a:r>
              <a:rPr lang="en-US" dirty="0"/>
              <a:t> </a:t>
            </a:r>
            <a:r>
              <a:rPr lang="en-US" dirty="0" err="1"/>
              <a:t>Kipnis</a:t>
            </a:r>
            <a:r>
              <a:rPr lang="en-US" dirty="0"/>
              <a:t>, </a:t>
            </a:r>
            <a:r>
              <a:rPr lang="en-US" dirty="0" err="1"/>
              <a:t>Yonina</a:t>
            </a:r>
            <a:r>
              <a:rPr lang="en-US" dirty="0"/>
              <a:t> C. </a:t>
            </a:r>
            <a:r>
              <a:rPr lang="en-US" dirty="0" err="1"/>
              <a:t>Eldar</a:t>
            </a:r>
            <a:r>
              <a:rPr lang="en-US" dirty="0"/>
              <a:t>, and Andrea J. Goldsmith. "Analog-to-digital compression: A new paradigm for converting signals to bits." </a:t>
            </a:r>
            <a:r>
              <a:rPr lang="en-US" i="1" dirty="0"/>
              <a:t>IEEE Signal Processing Magazine</a:t>
            </a:r>
            <a:r>
              <a:rPr lang="en-US" dirty="0"/>
              <a:t> 35.3 (2018): 16-39.</a:t>
            </a:r>
          </a:p>
        </p:txBody>
      </p:sp>
      <p:sp>
        <p:nvSpPr>
          <p:cNvPr id="8" name="Rectangle 7"/>
          <p:cNvSpPr/>
          <p:nvPr/>
        </p:nvSpPr>
        <p:spPr>
          <a:xfrm>
            <a:off x="863424" y="4705996"/>
            <a:ext cx="3515710" cy="923330"/>
          </a:xfrm>
          <a:prstGeom prst="rect">
            <a:avLst/>
          </a:prstGeom>
          <a:solidFill>
            <a:schemeClr val="accent2"/>
          </a:solidFill>
        </p:spPr>
        <p:txBody>
          <a:bodyPr wrap="square">
            <a:spAutoFit/>
          </a:bodyPr>
          <a:lstStyle/>
          <a:p>
            <a:r>
              <a:rPr lang="en-US" dirty="0">
                <a:solidFill>
                  <a:schemeClr val="bg1"/>
                </a:solidFill>
              </a:rPr>
              <a:t>Sampling converts a time-varying signal into a discrete-time signal, a sequence of real numbers. </a:t>
            </a:r>
          </a:p>
        </p:txBody>
      </p:sp>
      <p:sp>
        <p:nvSpPr>
          <p:cNvPr id="9" name="Rectangle 8"/>
          <p:cNvSpPr/>
          <p:nvPr/>
        </p:nvSpPr>
        <p:spPr>
          <a:xfrm>
            <a:off x="4496521" y="4705996"/>
            <a:ext cx="3515711" cy="923330"/>
          </a:xfrm>
          <a:prstGeom prst="rect">
            <a:avLst/>
          </a:prstGeom>
          <a:solidFill>
            <a:schemeClr val="accent2"/>
          </a:solidFill>
        </p:spPr>
        <p:txBody>
          <a:bodyPr wrap="square">
            <a:spAutoFit/>
          </a:bodyPr>
          <a:lstStyle/>
          <a:p>
            <a:pPr defTabSz="457200">
              <a:defRPr/>
            </a:pPr>
            <a:r>
              <a:rPr lang="en-US" dirty="0">
                <a:solidFill>
                  <a:schemeClr val="bg1"/>
                </a:solidFill>
              </a:rPr>
              <a:t>Quantization replaces each real number with an approximation from a finite set of discrete values. </a:t>
            </a:r>
          </a:p>
        </p:txBody>
      </p:sp>
    </p:spTree>
    <p:extLst>
      <p:ext uri="{BB962C8B-B14F-4D97-AF65-F5344CB8AC3E}">
        <p14:creationId xmlns:p14="http://schemas.microsoft.com/office/powerpoint/2010/main" val="67931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534168" y="705578"/>
            <a:ext cx="3567054" cy="2727325"/>
          </a:xfrm>
          <a:prstGeom prst="rect">
            <a:avLst/>
          </a:prstGeom>
        </p:spPr>
      </p:pic>
      <p:pic>
        <p:nvPicPr>
          <p:cNvPr id="13" name="Picture 12"/>
          <p:cNvPicPr>
            <a:picLocks noChangeAspect="1"/>
          </p:cNvPicPr>
          <p:nvPr/>
        </p:nvPicPr>
        <p:blipFill>
          <a:blip r:embed="rId4"/>
          <a:stretch>
            <a:fillRect/>
          </a:stretch>
        </p:blipFill>
        <p:spPr>
          <a:xfrm>
            <a:off x="3739363" y="3453284"/>
            <a:ext cx="3775409" cy="2690315"/>
          </a:xfrm>
          <a:prstGeom prst="rect">
            <a:avLst/>
          </a:prstGeom>
        </p:spPr>
      </p:pic>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5" name="Slide Number Placeholder 4"/>
          <p:cNvSpPr>
            <a:spLocks noGrp="1"/>
          </p:cNvSpPr>
          <p:nvPr>
            <p:ph type="sldNum" sz="quarter" idx="12"/>
          </p:nvPr>
        </p:nvSpPr>
        <p:spPr/>
        <p:txBody>
          <a:bodyPr/>
          <a:lstStyle/>
          <a:p>
            <a:fld id="{CFE4BAC9-6D41-4691-9299-18EF07EF0177}" type="slidenum">
              <a:rPr lang="en-US" smtClean="0"/>
              <a:t>20</a:t>
            </a:fld>
            <a:endParaRPr lang="en-US"/>
          </a:p>
        </p:txBody>
      </p:sp>
      <p:sp>
        <p:nvSpPr>
          <p:cNvPr id="7" name="Content Placeholder 5"/>
          <p:cNvSpPr txBox="1">
            <a:spLocks/>
          </p:cNvSpPr>
          <p:nvPr/>
        </p:nvSpPr>
        <p:spPr>
          <a:xfrm>
            <a:off x="355601" y="910633"/>
            <a:ext cx="8338802" cy="4811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dirty="0">
                <a:solidFill>
                  <a:prstClr val="black"/>
                </a:solidFill>
              </a:rPr>
              <a:t>Why?: </a:t>
            </a:r>
            <a:r>
              <a:rPr lang="en-US" sz="2200" dirty="0"/>
              <a:t>Graph signals are pervasive [1]</a:t>
            </a: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br>
              <a:rPr lang="en-US" dirty="0"/>
            </a:br>
            <a:endParaRPr lang="en-US" dirty="0"/>
          </a:p>
          <a:p>
            <a:endParaRPr lang="en-US" dirty="0"/>
          </a:p>
        </p:txBody>
      </p:sp>
      <p:sp>
        <p:nvSpPr>
          <p:cNvPr id="8" name="Rectangle 7"/>
          <p:cNvSpPr/>
          <p:nvPr/>
        </p:nvSpPr>
        <p:spPr>
          <a:xfrm>
            <a:off x="542925" y="6328702"/>
            <a:ext cx="7972425" cy="523220"/>
          </a:xfrm>
          <a:prstGeom prst="rect">
            <a:avLst/>
          </a:prstGeom>
        </p:spPr>
        <p:txBody>
          <a:bodyPr wrap="square">
            <a:spAutoFit/>
          </a:bodyPr>
          <a:lstStyle/>
          <a:p>
            <a:pPr defTabSz="457200">
              <a:defRPr/>
            </a:pPr>
            <a:r>
              <a:rPr lang="en-US" sz="1400" dirty="0"/>
              <a:t>[1] </a:t>
            </a:r>
            <a:r>
              <a:rPr lang="en-US" sz="1400" dirty="0" err="1"/>
              <a:t>Xiaowen</a:t>
            </a:r>
            <a:r>
              <a:rPr lang="en-US" sz="1400" dirty="0"/>
              <a:t> Dong, “Graph signal processing Concepts, tools and applications in neuroscience,” Oxford-Man Institute, </a:t>
            </a:r>
            <a:r>
              <a:rPr lang="en-US" sz="1400" dirty="0" err="1"/>
              <a:t>NISOx</a:t>
            </a:r>
            <a:r>
              <a:rPr lang="en-US" sz="1400" dirty="0"/>
              <a:t>, Big Data Institute, Feb. 2019. </a:t>
            </a:r>
          </a:p>
        </p:txBody>
      </p:sp>
      <p:pic>
        <p:nvPicPr>
          <p:cNvPr id="9" name="Picture 8"/>
          <p:cNvPicPr>
            <a:picLocks noChangeAspect="1"/>
          </p:cNvPicPr>
          <p:nvPr/>
        </p:nvPicPr>
        <p:blipFill>
          <a:blip r:embed="rId5"/>
          <a:stretch>
            <a:fillRect/>
          </a:stretch>
        </p:blipFill>
        <p:spPr>
          <a:xfrm>
            <a:off x="0" y="1443106"/>
            <a:ext cx="3569503" cy="3623469"/>
          </a:xfrm>
          <a:prstGeom prst="rect">
            <a:avLst/>
          </a:prstGeom>
        </p:spPr>
      </p:pic>
      <p:sp>
        <p:nvSpPr>
          <p:cNvPr id="10" name="Rectangle 9"/>
          <p:cNvSpPr/>
          <p:nvPr/>
        </p:nvSpPr>
        <p:spPr>
          <a:xfrm>
            <a:off x="-51218" y="4971184"/>
            <a:ext cx="4101764" cy="923330"/>
          </a:xfrm>
          <a:prstGeom prst="rect">
            <a:avLst/>
          </a:prstGeom>
        </p:spPr>
        <p:txBody>
          <a:bodyPr wrap="none">
            <a:spAutoFit/>
          </a:bodyPr>
          <a:lstStyle/>
          <a:p>
            <a:r>
              <a:rPr lang="en-US" b="1" dirty="0"/>
              <a:t>Geographic network</a:t>
            </a:r>
          </a:p>
          <a:p>
            <a:r>
              <a:rPr lang="en-US" dirty="0"/>
              <a:t>Vertices: 9000 grid cells in London</a:t>
            </a:r>
          </a:p>
          <a:p>
            <a:r>
              <a:rPr lang="en-US" dirty="0"/>
              <a:t>Edges: geographical proximity of grid cells</a:t>
            </a:r>
          </a:p>
        </p:txBody>
      </p:sp>
      <p:sp>
        <p:nvSpPr>
          <p:cNvPr id="14" name="Rectangle 13"/>
          <p:cNvSpPr/>
          <p:nvPr/>
        </p:nvSpPr>
        <p:spPr>
          <a:xfrm>
            <a:off x="6277727" y="4991251"/>
            <a:ext cx="2993448" cy="1477328"/>
          </a:xfrm>
          <a:prstGeom prst="rect">
            <a:avLst/>
          </a:prstGeom>
        </p:spPr>
        <p:txBody>
          <a:bodyPr wrap="none">
            <a:spAutoFit/>
          </a:bodyPr>
          <a:lstStyle/>
          <a:p>
            <a:r>
              <a:rPr lang="en-US" b="1" dirty="0"/>
              <a:t>Brain network</a:t>
            </a:r>
          </a:p>
          <a:p>
            <a:r>
              <a:rPr lang="en-US" dirty="0"/>
              <a:t>Vertices: brain regions</a:t>
            </a:r>
          </a:p>
          <a:p>
            <a:r>
              <a:rPr lang="en-US" dirty="0"/>
              <a:t>Edges: structural connectivity </a:t>
            </a:r>
            <a:br>
              <a:rPr lang="en-US" dirty="0"/>
            </a:br>
            <a:r>
              <a:rPr lang="en-US" dirty="0"/>
              <a:t>between brain regions</a:t>
            </a:r>
          </a:p>
          <a:p>
            <a:endParaRPr lang="en-US" dirty="0"/>
          </a:p>
        </p:txBody>
      </p:sp>
      <p:sp>
        <p:nvSpPr>
          <p:cNvPr id="12" name="Rectangle 11"/>
          <p:cNvSpPr/>
          <p:nvPr/>
        </p:nvSpPr>
        <p:spPr>
          <a:xfrm>
            <a:off x="3925104" y="2392118"/>
            <a:ext cx="2926379" cy="1200329"/>
          </a:xfrm>
          <a:prstGeom prst="rect">
            <a:avLst/>
          </a:prstGeom>
        </p:spPr>
        <p:txBody>
          <a:bodyPr wrap="none">
            <a:spAutoFit/>
          </a:bodyPr>
          <a:lstStyle/>
          <a:p>
            <a:r>
              <a:rPr lang="en-US" b="1" dirty="0"/>
              <a:t>Social network</a:t>
            </a:r>
          </a:p>
          <a:p>
            <a:r>
              <a:rPr lang="en-US" dirty="0"/>
              <a:t>Vertices: 1000 Twitter users</a:t>
            </a:r>
          </a:p>
          <a:p>
            <a:r>
              <a:rPr lang="en-US" dirty="0"/>
              <a:t>Edges: following relationship </a:t>
            </a:r>
            <a:br>
              <a:rPr lang="en-US" dirty="0"/>
            </a:br>
            <a:r>
              <a:rPr lang="en-US" dirty="0"/>
              <a:t>between users</a:t>
            </a:r>
          </a:p>
        </p:txBody>
      </p:sp>
    </p:spTree>
    <p:extLst>
      <p:ext uri="{BB962C8B-B14F-4D97-AF65-F5344CB8AC3E}">
        <p14:creationId xmlns:p14="http://schemas.microsoft.com/office/powerpoint/2010/main" val="3551657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21</a:t>
            </a:fld>
            <a:endParaRPr lang="en-US"/>
          </a:p>
        </p:txBody>
      </p:sp>
      <p:sp>
        <p:nvSpPr>
          <p:cNvPr id="8" name="Rectangle 7"/>
          <p:cNvSpPr/>
          <p:nvPr/>
        </p:nvSpPr>
        <p:spPr>
          <a:xfrm>
            <a:off x="486148" y="5987019"/>
            <a:ext cx="8208255" cy="646331"/>
          </a:xfrm>
          <a:prstGeom prst="rect">
            <a:avLst/>
          </a:prstGeom>
        </p:spPr>
        <p:txBody>
          <a:bodyPr wrap="square">
            <a:spAutoFit/>
          </a:bodyPr>
          <a:lstStyle/>
          <a:p>
            <a:r>
              <a:rPr lang="en-US" dirty="0">
                <a:hlinkClick r:id="rId3"/>
              </a:rPr>
              <a:t>https://www.semanticscholar.org/paper/Introduction-to-Graph-Signal-Processing-Stankovi%C4%87-Dakovi%C4%87/c9bf8dfb06018aac5c49d625d7b244546d446ba8</a:t>
            </a:r>
            <a:endParaRPr lang="en-US" dirty="0"/>
          </a:p>
        </p:txBody>
      </p:sp>
      <p:pic>
        <p:nvPicPr>
          <p:cNvPr id="9" name="Picture 8"/>
          <p:cNvPicPr>
            <a:picLocks noChangeAspect="1"/>
          </p:cNvPicPr>
          <p:nvPr/>
        </p:nvPicPr>
        <p:blipFill>
          <a:blip r:embed="rId4"/>
          <a:stretch>
            <a:fillRect/>
          </a:stretch>
        </p:blipFill>
        <p:spPr>
          <a:xfrm>
            <a:off x="-1" y="1511172"/>
            <a:ext cx="4697505" cy="3334440"/>
          </a:xfrm>
          <a:prstGeom prst="rect">
            <a:avLst/>
          </a:prstGeom>
        </p:spPr>
      </p:pic>
      <p:pic>
        <p:nvPicPr>
          <p:cNvPr id="10" name="Picture 9"/>
          <p:cNvPicPr>
            <a:picLocks noChangeAspect="1"/>
          </p:cNvPicPr>
          <p:nvPr/>
        </p:nvPicPr>
        <p:blipFill>
          <a:blip r:embed="rId5"/>
          <a:stretch>
            <a:fillRect/>
          </a:stretch>
        </p:blipFill>
        <p:spPr>
          <a:xfrm>
            <a:off x="4619061" y="2727791"/>
            <a:ext cx="4427145" cy="2117820"/>
          </a:xfrm>
          <a:prstGeom prst="rect">
            <a:avLst/>
          </a:prstGeom>
        </p:spPr>
      </p:pic>
    </p:spTree>
    <p:extLst>
      <p:ext uri="{BB962C8B-B14F-4D97-AF65-F5344CB8AC3E}">
        <p14:creationId xmlns:p14="http://schemas.microsoft.com/office/powerpoint/2010/main" val="1664238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22</a:t>
            </a:fld>
            <a:endParaRPr lang="en-US"/>
          </a:p>
        </p:txBody>
      </p:sp>
      <p:sp>
        <p:nvSpPr>
          <p:cNvPr id="8" name="Rectangle 7"/>
          <p:cNvSpPr/>
          <p:nvPr/>
        </p:nvSpPr>
        <p:spPr>
          <a:xfrm>
            <a:off x="486148" y="5987019"/>
            <a:ext cx="8208255" cy="646331"/>
          </a:xfrm>
          <a:prstGeom prst="rect">
            <a:avLst/>
          </a:prstGeom>
        </p:spPr>
        <p:txBody>
          <a:bodyPr wrap="square">
            <a:spAutoFit/>
          </a:bodyPr>
          <a:lstStyle/>
          <a:p>
            <a:r>
              <a:rPr lang="en-US" dirty="0">
                <a:hlinkClick r:id="rId3"/>
              </a:rPr>
              <a:t>https://www.semanticscholar.org/paper/Introduction-to-Graph-Signal-Processing-Stankovi%C4%87-Dakovi%C4%87/c9bf8dfb06018aac5c49d625d7b244546d446ba8</a:t>
            </a:r>
            <a:endParaRPr lang="en-US" dirty="0"/>
          </a:p>
        </p:txBody>
      </p:sp>
      <p:pic>
        <p:nvPicPr>
          <p:cNvPr id="12" name="Picture 11"/>
          <p:cNvPicPr>
            <a:picLocks noChangeAspect="1"/>
          </p:cNvPicPr>
          <p:nvPr/>
        </p:nvPicPr>
        <p:blipFill>
          <a:blip r:embed="rId4"/>
          <a:stretch>
            <a:fillRect/>
          </a:stretch>
        </p:blipFill>
        <p:spPr>
          <a:xfrm>
            <a:off x="2263213" y="1547838"/>
            <a:ext cx="4991100" cy="3810000"/>
          </a:xfrm>
          <a:prstGeom prst="rect">
            <a:avLst/>
          </a:prstGeom>
        </p:spPr>
      </p:pic>
    </p:spTree>
    <p:extLst>
      <p:ext uri="{BB962C8B-B14F-4D97-AF65-F5344CB8AC3E}">
        <p14:creationId xmlns:p14="http://schemas.microsoft.com/office/powerpoint/2010/main" val="1090771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23</a:t>
            </a:fld>
            <a:endParaRPr lang="en-US"/>
          </a:p>
        </p:txBody>
      </p:sp>
      <p:sp>
        <p:nvSpPr>
          <p:cNvPr id="8" name="Rectangle 7"/>
          <p:cNvSpPr/>
          <p:nvPr/>
        </p:nvSpPr>
        <p:spPr>
          <a:xfrm>
            <a:off x="486148" y="5987019"/>
            <a:ext cx="8208255" cy="646331"/>
          </a:xfrm>
          <a:prstGeom prst="rect">
            <a:avLst/>
          </a:prstGeom>
        </p:spPr>
        <p:txBody>
          <a:bodyPr wrap="square">
            <a:spAutoFit/>
          </a:bodyPr>
          <a:lstStyle/>
          <a:p>
            <a:r>
              <a:rPr lang="en-US" dirty="0">
                <a:hlinkClick r:id="rId3"/>
              </a:rPr>
              <a:t>https://www.semanticscholar.org/paper/Introduction-to-Graph-Signal-Processing-Stankovi%C4%87-Dakovi%C4%87/c9bf8dfb06018aac5c49d625d7b244546d446ba8</a:t>
            </a:r>
            <a:endParaRPr lang="en-US" dirty="0"/>
          </a:p>
        </p:txBody>
      </p:sp>
      <p:pic>
        <p:nvPicPr>
          <p:cNvPr id="9" name="Picture 8"/>
          <p:cNvPicPr>
            <a:picLocks noChangeAspect="1"/>
          </p:cNvPicPr>
          <p:nvPr/>
        </p:nvPicPr>
        <p:blipFill>
          <a:blip r:embed="rId4"/>
          <a:stretch>
            <a:fillRect/>
          </a:stretch>
        </p:blipFill>
        <p:spPr>
          <a:xfrm>
            <a:off x="2269564" y="1780227"/>
            <a:ext cx="4991100" cy="3810000"/>
          </a:xfrm>
          <a:prstGeom prst="rect">
            <a:avLst/>
          </a:prstGeom>
        </p:spPr>
      </p:pic>
    </p:spTree>
    <p:extLst>
      <p:ext uri="{BB962C8B-B14F-4D97-AF65-F5344CB8AC3E}">
        <p14:creationId xmlns:p14="http://schemas.microsoft.com/office/powerpoint/2010/main" val="2944178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24</a:t>
            </a:fld>
            <a:endParaRPr lang="en-US"/>
          </a:p>
        </p:txBody>
      </p:sp>
      <p:sp>
        <p:nvSpPr>
          <p:cNvPr id="8" name="Rectangle 7"/>
          <p:cNvSpPr/>
          <p:nvPr/>
        </p:nvSpPr>
        <p:spPr>
          <a:xfrm>
            <a:off x="486148" y="5987019"/>
            <a:ext cx="8208255" cy="646331"/>
          </a:xfrm>
          <a:prstGeom prst="rect">
            <a:avLst/>
          </a:prstGeom>
        </p:spPr>
        <p:txBody>
          <a:bodyPr wrap="square">
            <a:spAutoFit/>
          </a:bodyPr>
          <a:lstStyle/>
          <a:p>
            <a:r>
              <a:rPr lang="en-US" dirty="0">
                <a:hlinkClick r:id="rId3"/>
              </a:rPr>
              <a:t>https://www.semanticscholar.org/paper/Introduction-to-Graph-Signal-Processing-Stankovi%C4%87-Dakovi%C4%87/c9bf8dfb06018aac5c49d625d7b244546d446ba8</a:t>
            </a:r>
            <a:endParaRPr lang="en-US" dirty="0"/>
          </a:p>
        </p:txBody>
      </p:sp>
      <p:pic>
        <p:nvPicPr>
          <p:cNvPr id="9" name="Picture 8"/>
          <p:cNvPicPr>
            <a:picLocks noChangeAspect="1"/>
          </p:cNvPicPr>
          <p:nvPr/>
        </p:nvPicPr>
        <p:blipFill>
          <a:blip r:embed="rId4"/>
          <a:stretch>
            <a:fillRect/>
          </a:stretch>
        </p:blipFill>
        <p:spPr>
          <a:xfrm>
            <a:off x="2334185" y="945402"/>
            <a:ext cx="4826000" cy="4673600"/>
          </a:xfrm>
          <a:prstGeom prst="rect">
            <a:avLst/>
          </a:prstGeom>
        </p:spPr>
      </p:pic>
    </p:spTree>
    <p:extLst>
      <p:ext uri="{BB962C8B-B14F-4D97-AF65-F5344CB8AC3E}">
        <p14:creationId xmlns:p14="http://schemas.microsoft.com/office/powerpoint/2010/main" val="756876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25</a:t>
            </a:fld>
            <a:endParaRPr lang="en-US"/>
          </a:p>
        </p:txBody>
      </p:sp>
      <p:sp>
        <p:nvSpPr>
          <p:cNvPr id="11" name="Content Placeholder 5"/>
          <p:cNvSpPr txBox="1">
            <a:spLocks/>
          </p:cNvSpPr>
          <p:nvPr/>
        </p:nvSpPr>
        <p:spPr>
          <a:xfrm>
            <a:off x="508001" y="1605965"/>
            <a:ext cx="8338802" cy="4811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prstClr val="black"/>
                </a:solidFill>
              </a:rPr>
              <a:t>Applications</a:t>
            </a:r>
          </a:p>
          <a:p>
            <a:r>
              <a:rPr lang="en-US" sz="2200" dirty="0"/>
              <a:t>Inferring network topology</a:t>
            </a:r>
          </a:p>
          <a:p>
            <a:r>
              <a:rPr lang="en-US" sz="2200" dirty="0"/>
              <a:t>Graph clustering (community detection)</a:t>
            </a:r>
          </a:p>
          <a:p>
            <a:r>
              <a:rPr lang="en-US" sz="2200" dirty="0"/>
              <a:t>Diffusion on graphs</a:t>
            </a:r>
          </a:p>
          <a:p>
            <a:pPr marL="0" indent="0">
              <a:lnSpc>
                <a:spcPct val="100000"/>
              </a:lnSpc>
              <a:buNone/>
            </a:pPr>
            <a:endParaRPr lang="en-US" sz="2400" dirty="0">
              <a:solidFill>
                <a:prstClr val="black"/>
              </a:solidFill>
            </a:endParaRPr>
          </a:p>
          <a:p>
            <a:pPr marL="0" indent="0">
              <a:buNone/>
            </a:pPr>
            <a:r>
              <a:rPr lang="en-US" sz="2400" dirty="0">
                <a:solidFill>
                  <a:prstClr val="black"/>
                </a:solidFill>
              </a:rPr>
              <a:t>Applications in neuroscience</a:t>
            </a:r>
          </a:p>
          <a:p>
            <a:r>
              <a:rPr lang="en-US" sz="2200" dirty="0"/>
              <a:t>Understanding brain functioning</a:t>
            </a:r>
          </a:p>
          <a:p>
            <a:r>
              <a:rPr lang="en-US" sz="2200" dirty="0"/>
              <a:t>Disease classification</a:t>
            </a:r>
          </a:p>
          <a:p>
            <a:r>
              <a:rPr lang="en-US" sz="2200" dirty="0"/>
              <a:t>Gender classification</a:t>
            </a:r>
          </a:p>
          <a:p>
            <a:r>
              <a:rPr lang="en-US" sz="2200" dirty="0"/>
              <a:t>Inferring brain connectivity</a:t>
            </a:r>
          </a:p>
          <a:p>
            <a:pPr marL="0" indent="0">
              <a:buFont typeface="Arial" panose="020B0604020202020204" pitchFamily="34" charset="0"/>
              <a:buNone/>
            </a:pPr>
            <a:endParaRPr lang="en-US" sz="1000"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br>
              <a:rPr lang="en-US" dirty="0"/>
            </a:br>
            <a:endParaRPr lang="en-US" dirty="0"/>
          </a:p>
          <a:p>
            <a:endParaRPr lang="en-US" dirty="0"/>
          </a:p>
        </p:txBody>
      </p:sp>
    </p:spTree>
    <p:extLst>
      <p:ext uri="{BB962C8B-B14F-4D97-AF65-F5344CB8AC3E}">
        <p14:creationId xmlns:p14="http://schemas.microsoft.com/office/powerpoint/2010/main" val="108390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Graph Signal Processing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26</a:t>
            </a:fld>
            <a:endParaRPr lang="en-US"/>
          </a:p>
        </p:txBody>
      </p:sp>
      <p:pic>
        <p:nvPicPr>
          <p:cNvPr id="3" name="Picture 2"/>
          <p:cNvPicPr>
            <a:picLocks noChangeAspect="1"/>
          </p:cNvPicPr>
          <p:nvPr/>
        </p:nvPicPr>
        <p:blipFill>
          <a:blip r:embed="rId3"/>
          <a:stretch>
            <a:fillRect/>
          </a:stretch>
        </p:blipFill>
        <p:spPr>
          <a:xfrm>
            <a:off x="665201" y="987637"/>
            <a:ext cx="8159749" cy="5090400"/>
          </a:xfrm>
          <a:prstGeom prst="rect">
            <a:avLst/>
          </a:prstGeom>
        </p:spPr>
      </p:pic>
      <p:sp>
        <p:nvSpPr>
          <p:cNvPr id="4" name="Rectangle 3"/>
          <p:cNvSpPr/>
          <p:nvPr/>
        </p:nvSpPr>
        <p:spPr>
          <a:xfrm>
            <a:off x="486148" y="6265333"/>
            <a:ext cx="3078471" cy="369332"/>
          </a:xfrm>
          <a:prstGeom prst="rect">
            <a:avLst/>
          </a:prstGeom>
        </p:spPr>
        <p:txBody>
          <a:bodyPr wrap="none">
            <a:spAutoFit/>
          </a:bodyPr>
          <a:lstStyle/>
          <a:p>
            <a:r>
              <a:rPr lang="en-US" dirty="0">
                <a:hlinkClick r:id="rId4"/>
              </a:rPr>
              <a:t>https://perraudin.info/gsp.php</a:t>
            </a:r>
            <a:endParaRPr lang="en-US" dirty="0"/>
          </a:p>
        </p:txBody>
      </p:sp>
      <p:sp>
        <p:nvSpPr>
          <p:cNvPr id="8" name="Rectangle 7"/>
          <p:cNvSpPr/>
          <p:nvPr/>
        </p:nvSpPr>
        <p:spPr>
          <a:xfrm>
            <a:off x="486148" y="5987019"/>
            <a:ext cx="8208255" cy="369332"/>
          </a:xfrm>
          <a:prstGeom prst="rect">
            <a:avLst/>
          </a:prstGeom>
        </p:spPr>
        <p:txBody>
          <a:bodyPr wrap="square">
            <a:spAutoFit/>
          </a:bodyPr>
          <a:lstStyle/>
          <a:p>
            <a:r>
              <a:rPr lang="en-US"/>
              <a:t>Noise cancelation of a sensor array thanks to graph signal processing.</a:t>
            </a:r>
          </a:p>
        </p:txBody>
      </p:sp>
      <p:sp>
        <p:nvSpPr>
          <p:cNvPr id="9" name="Right Brace 8"/>
          <p:cNvSpPr/>
          <p:nvPr/>
        </p:nvSpPr>
        <p:spPr>
          <a:xfrm rot="5400000">
            <a:off x="6625444" y="4197073"/>
            <a:ext cx="349795" cy="119877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5819318" y="4971356"/>
            <a:ext cx="1997905" cy="923330"/>
          </a:xfrm>
          <a:prstGeom prst="rect">
            <a:avLst/>
          </a:prstGeom>
        </p:spPr>
        <p:txBody>
          <a:bodyPr wrap="square">
            <a:spAutoFit/>
          </a:bodyPr>
          <a:lstStyle/>
          <a:p>
            <a:r>
              <a:rPr lang="en-US" b="1" dirty="0">
                <a:solidFill>
                  <a:schemeClr val="accent1"/>
                </a:solidFill>
              </a:rPr>
              <a:t>Each cluster has similar data</a:t>
            </a:r>
          </a:p>
          <a:p>
            <a:endParaRPr lang="en-US" b="1" dirty="0">
              <a:solidFill>
                <a:schemeClr val="accent1"/>
              </a:solidFill>
            </a:endParaRPr>
          </a:p>
        </p:txBody>
      </p:sp>
      <p:sp>
        <p:nvSpPr>
          <p:cNvPr id="7" name="Rectangle 6"/>
          <p:cNvSpPr/>
          <p:nvPr/>
        </p:nvSpPr>
        <p:spPr>
          <a:xfrm>
            <a:off x="5313753" y="1084233"/>
            <a:ext cx="4171950" cy="1477328"/>
          </a:xfrm>
          <a:prstGeom prst="rect">
            <a:avLst/>
          </a:prstGeom>
        </p:spPr>
        <p:txBody>
          <a:bodyPr wrap="square">
            <a:spAutoFit/>
          </a:bodyPr>
          <a:lstStyle/>
          <a:p>
            <a:r>
              <a:rPr lang="en-US" dirty="0"/>
              <a:t>Signal recovery on graphs</a:t>
            </a:r>
          </a:p>
          <a:p>
            <a:r>
              <a:rPr lang="en-US" dirty="0"/>
              <a:t>Linear filtering in graphs (or networks)</a:t>
            </a:r>
          </a:p>
          <a:p>
            <a:r>
              <a:rPr lang="en-US" dirty="0"/>
              <a:t>Graph </a:t>
            </a:r>
            <a:r>
              <a:rPr lang="en-US" dirty="0" err="1"/>
              <a:t>downsampling</a:t>
            </a:r>
            <a:endParaRPr lang="en-US" dirty="0"/>
          </a:p>
          <a:p>
            <a:r>
              <a:rPr lang="en-US" dirty="0"/>
              <a:t>Graph filter banks</a:t>
            </a:r>
          </a:p>
          <a:p>
            <a:r>
              <a:rPr lang="en-US" dirty="0"/>
              <a:t>Sparse graph codes</a:t>
            </a:r>
          </a:p>
        </p:txBody>
      </p:sp>
    </p:spTree>
    <p:extLst>
      <p:ext uri="{BB962C8B-B14F-4D97-AF65-F5344CB8AC3E}">
        <p14:creationId xmlns:p14="http://schemas.microsoft.com/office/powerpoint/2010/main" val="1263988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200" b="1" dirty="0">
                <a:latin typeface="Calibri" charset="0"/>
                <a:ea typeface="Calibri" charset="0"/>
                <a:cs typeface="Calibri" charset="0"/>
              </a:rPr>
              <a:t>Other Topics in Signal Processing</a:t>
            </a:r>
          </a:p>
        </p:txBody>
      </p:sp>
      <p:sp>
        <p:nvSpPr>
          <p:cNvPr id="6" name="Content Placeholder 5"/>
          <p:cNvSpPr>
            <a:spLocks noGrp="1"/>
          </p:cNvSpPr>
          <p:nvPr>
            <p:ph idx="1"/>
          </p:nvPr>
        </p:nvSpPr>
        <p:spPr>
          <a:xfrm>
            <a:off x="355601" y="1453565"/>
            <a:ext cx="8338802" cy="4811768"/>
          </a:xfrm>
        </p:spPr>
        <p:txBody>
          <a:bodyPr>
            <a:noAutofit/>
          </a:bodyPr>
          <a:lstStyle/>
          <a:p>
            <a:r>
              <a:rPr lang="en-US" sz="2300" dirty="0"/>
              <a:t>Power spectrum estimation (</a:t>
            </a:r>
            <a:r>
              <a:rPr lang="en-US" sz="2300" dirty="0" err="1"/>
              <a:t>Ch</a:t>
            </a:r>
            <a:r>
              <a:rPr lang="en-US" sz="2300" dirty="0"/>
              <a:t> 14)</a:t>
            </a:r>
            <a:r>
              <a:rPr lang="en-US" sz="1900" dirty="0"/>
              <a:t> </a:t>
            </a:r>
          </a:p>
          <a:p>
            <a:pPr lvl="1"/>
            <a:r>
              <a:rPr lang="en-US" sz="2000" dirty="0"/>
              <a:t>Power spectral density (PSD) (Fourier transform of autocorrelation) </a:t>
            </a:r>
            <a:endParaRPr lang="en-US" sz="1900" dirty="0"/>
          </a:p>
          <a:p>
            <a:r>
              <a:rPr lang="en-US" sz="2300" dirty="0"/>
              <a:t>Filter structures</a:t>
            </a:r>
          </a:p>
          <a:p>
            <a:pPr lvl="1"/>
            <a:r>
              <a:rPr lang="en-US" sz="1900" dirty="0"/>
              <a:t>How to find different ways to implement IIR, FIR filters (</a:t>
            </a:r>
            <a:r>
              <a:rPr lang="en-US" sz="1900" dirty="0" err="1"/>
              <a:t>polyphase</a:t>
            </a:r>
            <a:r>
              <a:rPr lang="en-US" sz="1900" dirty="0"/>
              <a:t>, etc.)</a:t>
            </a:r>
            <a:endParaRPr lang="en-US" sz="2300" dirty="0"/>
          </a:p>
          <a:p>
            <a:r>
              <a:rPr lang="en-US" sz="2300" dirty="0"/>
              <a:t>Image and video processing</a:t>
            </a:r>
          </a:p>
          <a:p>
            <a:r>
              <a:rPr lang="en-US" sz="2300" dirty="0"/>
              <a:t>Principle component analysis </a:t>
            </a:r>
          </a:p>
          <a:p>
            <a:r>
              <a:rPr lang="en-US" sz="2300" dirty="0"/>
              <a:t>Graph signal processing </a:t>
            </a:r>
          </a:p>
          <a:p>
            <a:r>
              <a:rPr lang="en-US" sz="2300" dirty="0"/>
              <a:t>Hardware/implementation</a:t>
            </a:r>
          </a:p>
          <a:p>
            <a:r>
              <a:rPr lang="en-US" sz="2300" dirty="0"/>
              <a:t>Speeding up distributed signal processing</a:t>
            </a:r>
          </a:p>
          <a:p>
            <a:pPr lvl="1"/>
            <a:r>
              <a:rPr lang="en-US" sz="1900" dirty="0"/>
              <a:t>Distributed group testing</a:t>
            </a:r>
          </a:p>
          <a:p>
            <a:pPr lvl="1"/>
            <a:r>
              <a:rPr lang="en-US" sz="1900" dirty="0"/>
              <a:t>Distributed compressed sensing</a:t>
            </a:r>
          </a:p>
          <a:p>
            <a:pPr lvl="1"/>
            <a:r>
              <a:rPr lang="en-US" sz="1900" dirty="0"/>
              <a:t>Distributed estimation</a:t>
            </a:r>
          </a:p>
          <a:p>
            <a:pPr lvl="1"/>
            <a:r>
              <a:rPr lang="en-US" sz="1900" dirty="0"/>
              <a:t>Distributed machine learning</a:t>
            </a:r>
          </a:p>
          <a:p>
            <a:endParaRPr lang="en-US" sz="2300" dirty="0"/>
          </a:p>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27</a:t>
            </a:fld>
            <a:endParaRPr lang="en-US"/>
          </a:p>
        </p:txBody>
      </p:sp>
      <p:sp>
        <p:nvSpPr>
          <p:cNvPr id="3" name="Rectangle 2"/>
          <p:cNvSpPr/>
          <p:nvPr/>
        </p:nvSpPr>
        <p:spPr>
          <a:xfrm>
            <a:off x="4590275" y="5223300"/>
            <a:ext cx="3514726" cy="1261884"/>
          </a:xfrm>
          <a:prstGeom prst="rect">
            <a:avLst/>
          </a:prstGeom>
          <a:solidFill>
            <a:schemeClr val="accent1">
              <a:lumMod val="60000"/>
              <a:lumOff val="40000"/>
            </a:schemeClr>
          </a:solidFill>
        </p:spPr>
        <p:txBody>
          <a:bodyPr wrap="square">
            <a:spAutoFit/>
          </a:bodyPr>
          <a:lstStyle/>
          <a:p>
            <a:r>
              <a:rPr lang="en-US" sz="1900"/>
              <a:t>Applications</a:t>
            </a:r>
            <a:r>
              <a:rPr lang="en-US" sz="1900" dirty="0"/>
              <a:t>: Computer vision, self-driving cars, speech recognition, spectrogram, Image processing, robotics</a:t>
            </a:r>
          </a:p>
        </p:txBody>
      </p:sp>
    </p:spTree>
    <p:extLst>
      <p:ext uri="{BB962C8B-B14F-4D97-AF65-F5344CB8AC3E}">
        <p14:creationId xmlns:p14="http://schemas.microsoft.com/office/powerpoint/2010/main" val="404206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67983-08B6-9542-B4F7-C9F261B87F60}"/>
              </a:ext>
            </a:extLst>
          </p:cNvPr>
          <p:cNvSpPr>
            <a:spLocks noGrp="1"/>
          </p:cNvSpPr>
          <p:nvPr>
            <p:ph type="title"/>
          </p:nvPr>
        </p:nvSpPr>
        <p:spPr>
          <a:xfrm>
            <a:off x="628649" y="365126"/>
            <a:ext cx="8137663" cy="1325563"/>
          </a:xfrm>
        </p:spPr>
        <p:txBody>
          <a:bodyPr>
            <a:normAutofit/>
          </a:bodyPr>
          <a:lstStyle/>
          <a:p>
            <a:r>
              <a:rPr lang="en-US" sz="2800" b="1" dirty="0">
                <a:solidFill>
                  <a:prstClr val="black"/>
                </a:solidFill>
                <a:latin typeface="Calibri" panose="020F0502020204030204"/>
              </a:rPr>
              <a:t>Spring 2021: </a:t>
            </a:r>
            <a:r>
              <a:rPr lang="mr-IN" sz="2800" b="1" dirty="0">
                <a:solidFill>
                  <a:prstClr val="black"/>
                </a:solidFill>
                <a:latin typeface="Calibri" charset="0"/>
                <a:ea typeface="Calibri" charset="0"/>
                <a:cs typeface="Calibri" charset="0"/>
              </a:rPr>
              <a:t>ECSE 4560/6560</a:t>
            </a:r>
            <a:r>
              <a:rPr lang="en-US" sz="2800" b="1" dirty="0">
                <a:solidFill>
                  <a:prstClr val="black"/>
                </a:solidFill>
                <a:latin typeface="Calibri" charset="0"/>
                <a:ea typeface="Calibri" charset="0"/>
                <a:cs typeface="Calibri" charset="0"/>
              </a:rPr>
              <a:t> Digital Communications</a:t>
            </a:r>
            <a:endParaRPr lang="en-US" sz="2800" dirty="0"/>
          </a:p>
        </p:txBody>
      </p:sp>
      <p:pic>
        <p:nvPicPr>
          <p:cNvPr id="5" name="Picture 4">
            <a:extLst>
              <a:ext uri="{FF2B5EF4-FFF2-40B4-BE49-F238E27FC236}">
                <a16:creationId xmlns:a16="http://schemas.microsoft.com/office/drawing/2014/main" id="{D6A4CC95-75B7-484B-88EE-6174FB727AB1}"/>
              </a:ext>
            </a:extLst>
          </p:cNvPr>
          <p:cNvPicPr>
            <a:picLocks noChangeAspect="1"/>
          </p:cNvPicPr>
          <p:nvPr/>
        </p:nvPicPr>
        <p:blipFill>
          <a:blip r:embed="rId2"/>
          <a:stretch>
            <a:fillRect/>
          </a:stretch>
        </p:blipFill>
        <p:spPr>
          <a:xfrm>
            <a:off x="1105800" y="1782857"/>
            <a:ext cx="6533391" cy="4124067"/>
          </a:xfrm>
          <a:prstGeom prst="rect">
            <a:avLst/>
          </a:prstGeom>
        </p:spPr>
      </p:pic>
      <p:sp>
        <p:nvSpPr>
          <p:cNvPr id="6" name="Rectangle 5">
            <a:extLst>
              <a:ext uri="{FF2B5EF4-FFF2-40B4-BE49-F238E27FC236}">
                <a16:creationId xmlns:a16="http://schemas.microsoft.com/office/drawing/2014/main" id="{046F8FFF-8473-6143-AB1B-F820924CACC2}"/>
              </a:ext>
            </a:extLst>
          </p:cNvPr>
          <p:cNvSpPr/>
          <p:nvPr/>
        </p:nvSpPr>
        <p:spPr>
          <a:xfrm>
            <a:off x="28948" y="1428914"/>
            <a:ext cx="7457702" cy="707886"/>
          </a:xfrm>
          <a:prstGeom prst="rect">
            <a:avLst/>
          </a:prstGeom>
        </p:spPr>
        <p:txBody>
          <a:bodyPr wrap="square">
            <a:spAutoFit/>
          </a:bodyPr>
          <a:lstStyle/>
          <a:p>
            <a:pPr lvl="1" defTabSz="457200">
              <a:defRPr/>
            </a:pPr>
            <a:r>
              <a:rPr lang="en-US" sz="2000" dirty="0"/>
              <a:t>The Depiction of a General Communication System*</a:t>
            </a:r>
          </a:p>
          <a:p>
            <a:pPr lvl="1" defTabSz="457200">
              <a:defRPr/>
            </a:pPr>
            <a:endParaRPr lang="en-US" sz="2000" dirty="0"/>
          </a:p>
        </p:txBody>
      </p:sp>
      <p:sp>
        <p:nvSpPr>
          <p:cNvPr id="7" name="Rectangle 6">
            <a:extLst>
              <a:ext uri="{FF2B5EF4-FFF2-40B4-BE49-F238E27FC236}">
                <a16:creationId xmlns:a16="http://schemas.microsoft.com/office/drawing/2014/main" id="{101109C9-8AF8-0E40-8836-621E91C700FF}"/>
              </a:ext>
            </a:extLst>
          </p:cNvPr>
          <p:cNvSpPr/>
          <p:nvPr/>
        </p:nvSpPr>
        <p:spPr>
          <a:xfrm>
            <a:off x="686842" y="6018903"/>
            <a:ext cx="7371308" cy="584775"/>
          </a:xfrm>
          <a:prstGeom prst="rect">
            <a:avLst/>
          </a:prstGeom>
        </p:spPr>
        <p:txBody>
          <a:bodyPr wrap="square">
            <a:spAutoFit/>
          </a:bodyPr>
          <a:lstStyle/>
          <a:p>
            <a:r>
              <a:rPr lang="en-US" sz="1600" dirty="0">
                <a:solidFill>
                  <a:srgbClr val="222222"/>
                </a:solidFill>
              </a:rPr>
              <a:t>*Shannon, Claude Elwood. "A mathematical theory of communication." </a:t>
            </a:r>
            <a:r>
              <a:rPr lang="en-US" sz="1600" i="1" dirty="0">
                <a:solidFill>
                  <a:srgbClr val="222222"/>
                </a:solidFill>
              </a:rPr>
              <a:t>Bell system technical journal</a:t>
            </a:r>
            <a:r>
              <a:rPr lang="en-US" sz="1600" dirty="0">
                <a:solidFill>
                  <a:srgbClr val="222222"/>
                </a:solidFill>
              </a:rPr>
              <a:t> 27.3 (1948): 379-423.</a:t>
            </a:r>
            <a:endParaRPr lang="en-US" sz="1600" dirty="0"/>
          </a:p>
        </p:txBody>
      </p:sp>
    </p:spTree>
    <p:extLst>
      <p:ext uri="{BB962C8B-B14F-4D97-AF65-F5344CB8AC3E}">
        <p14:creationId xmlns:p14="http://schemas.microsoft.com/office/powerpoint/2010/main" val="2233018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000" b="1" dirty="0">
                <a:latin typeface="Calibri" charset="0"/>
                <a:ea typeface="Calibri" charset="0"/>
                <a:cs typeface="Calibri" charset="0"/>
              </a:rPr>
              <a:t>Sub-Nyquist sampling is optimal under bit-level compression </a:t>
            </a:r>
          </a:p>
        </p:txBody>
      </p:sp>
      <p:sp>
        <p:nvSpPr>
          <p:cNvPr id="6" name="Content Placeholder 5"/>
          <p:cNvSpPr>
            <a:spLocks noGrp="1"/>
          </p:cNvSpPr>
          <p:nvPr>
            <p:ph idx="1"/>
          </p:nvPr>
        </p:nvSpPr>
        <p:spPr>
          <a:xfrm>
            <a:off x="355600" y="1314080"/>
            <a:ext cx="8788399" cy="4811768"/>
          </a:xfrm>
        </p:spPr>
        <p:txBody>
          <a:bodyPr>
            <a:noAutofit/>
          </a:bodyPr>
          <a:lstStyle/>
          <a:p>
            <a:r>
              <a:rPr lang="en-US" sz="2400" dirty="0"/>
              <a:t>Nyquist rate sampling is necessary to attain zero distortion without any constraint on the bitrate of the digital representation. </a:t>
            </a:r>
          </a:p>
          <a:p>
            <a:r>
              <a:rPr lang="en-US" sz="2400" dirty="0"/>
              <a:t>For most signal models, when a distortion constraint is imposed, the minimal distortion can be attained by sampling at a new critical sampling rate that is typically lower than the Nyquist rate [1].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3</a:t>
            </a:fld>
            <a:endParaRPr lang="en-US"/>
          </a:p>
        </p:txBody>
      </p:sp>
      <p:pic>
        <p:nvPicPr>
          <p:cNvPr id="3" name="Picture 2"/>
          <p:cNvPicPr>
            <a:picLocks noChangeAspect="1"/>
          </p:cNvPicPr>
          <p:nvPr/>
        </p:nvPicPr>
        <p:blipFill>
          <a:blip r:embed="rId3"/>
          <a:stretch>
            <a:fillRect/>
          </a:stretch>
        </p:blipFill>
        <p:spPr>
          <a:xfrm>
            <a:off x="834295" y="3079561"/>
            <a:ext cx="7287786" cy="3292290"/>
          </a:xfrm>
          <a:prstGeom prst="rect">
            <a:avLst/>
          </a:prstGeom>
        </p:spPr>
      </p:pic>
      <p:sp>
        <p:nvSpPr>
          <p:cNvPr id="4" name="Rectangle 3"/>
          <p:cNvSpPr/>
          <p:nvPr/>
        </p:nvSpPr>
        <p:spPr>
          <a:xfrm>
            <a:off x="314791" y="6316935"/>
            <a:ext cx="8514417" cy="584775"/>
          </a:xfrm>
          <a:prstGeom prst="rect">
            <a:avLst/>
          </a:prstGeom>
        </p:spPr>
        <p:txBody>
          <a:bodyPr wrap="square">
            <a:spAutoFit/>
          </a:bodyPr>
          <a:lstStyle/>
          <a:p>
            <a:pPr defTabSz="457200">
              <a:defRPr/>
            </a:pPr>
            <a:r>
              <a:rPr lang="en-US" sz="1600" dirty="0"/>
              <a:t>[1] A. </a:t>
            </a:r>
            <a:r>
              <a:rPr lang="en-US" sz="1600" dirty="0" err="1"/>
              <a:t>Kipnis</a:t>
            </a:r>
            <a:r>
              <a:rPr lang="en-US" sz="1600" dirty="0"/>
              <a:t>, A. J. Goldsmith, and Y. C. </a:t>
            </a:r>
            <a:r>
              <a:rPr lang="en-US" sz="1600" dirty="0" err="1"/>
              <a:t>Eldar</a:t>
            </a:r>
            <a:r>
              <a:rPr lang="en-US" sz="1600" dirty="0"/>
              <a:t>. The distortion-rate function of sampled Wiener processes. IEEE Transactions on Information Theory, 65(1):482–499, Jan 2019. </a:t>
            </a:r>
          </a:p>
        </p:txBody>
      </p:sp>
      <p:sp>
        <p:nvSpPr>
          <p:cNvPr id="7" name="Rectangle 6"/>
          <p:cNvSpPr/>
          <p:nvPr/>
        </p:nvSpPr>
        <p:spPr>
          <a:xfrm>
            <a:off x="6457950" y="3761168"/>
            <a:ext cx="2278381" cy="646331"/>
          </a:xfrm>
          <a:prstGeom prst="rect">
            <a:avLst/>
          </a:prstGeom>
        </p:spPr>
        <p:txBody>
          <a:bodyPr wrap="none">
            <a:spAutoFit/>
          </a:bodyPr>
          <a:lstStyle/>
          <a:p>
            <a:r>
              <a:rPr lang="en-US" dirty="0"/>
              <a:t>Application:</a:t>
            </a:r>
          </a:p>
          <a:p>
            <a:r>
              <a:rPr lang="en-US" dirty="0"/>
              <a:t>Multi-resolution video</a:t>
            </a:r>
          </a:p>
        </p:txBody>
      </p:sp>
    </p:spTree>
    <p:extLst>
      <p:ext uri="{BB962C8B-B14F-4D97-AF65-F5344CB8AC3E}">
        <p14:creationId xmlns:p14="http://schemas.microsoft.com/office/powerpoint/2010/main" val="92238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989556"/>
          </a:xfrm>
        </p:spPr>
        <p:txBody>
          <a:bodyPr>
            <a:noAutofit/>
          </a:bodyPr>
          <a:lstStyle/>
          <a:p>
            <a:pPr algn="ctr"/>
            <a:r>
              <a:rPr lang="en-US" sz="3000" b="1" dirty="0">
                <a:latin typeface="Calibri" charset="0"/>
                <a:ea typeface="Calibri" charset="0"/>
                <a:cs typeface="Calibri" charset="0"/>
              </a:rPr>
              <a:t>Application: Multi-resolution video</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4</a:t>
            </a:fld>
            <a:endParaRPr lang="en-US"/>
          </a:p>
        </p:txBody>
      </p:sp>
      <p:pic>
        <p:nvPicPr>
          <p:cNvPr id="8" name="Picture 7"/>
          <p:cNvPicPr>
            <a:picLocks noChangeAspect="1"/>
          </p:cNvPicPr>
          <p:nvPr/>
        </p:nvPicPr>
        <p:blipFill>
          <a:blip r:embed="rId3"/>
          <a:stretch>
            <a:fillRect/>
          </a:stretch>
        </p:blipFill>
        <p:spPr>
          <a:xfrm>
            <a:off x="1100156" y="1788596"/>
            <a:ext cx="6277589" cy="3651251"/>
          </a:xfrm>
          <a:prstGeom prst="rect">
            <a:avLst/>
          </a:prstGeom>
        </p:spPr>
      </p:pic>
      <p:sp>
        <p:nvSpPr>
          <p:cNvPr id="7" name="Rectangle 6"/>
          <p:cNvSpPr/>
          <p:nvPr/>
        </p:nvSpPr>
        <p:spPr>
          <a:xfrm>
            <a:off x="1356136" y="5654187"/>
            <a:ext cx="6431727" cy="830997"/>
          </a:xfrm>
          <a:prstGeom prst="rect">
            <a:avLst/>
          </a:prstGeom>
          <a:solidFill>
            <a:schemeClr val="accent1"/>
          </a:solidFill>
        </p:spPr>
        <p:txBody>
          <a:bodyPr wrap="square">
            <a:spAutoFit/>
          </a:bodyPr>
          <a:lstStyle/>
          <a:p>
            <a:r>
              <a:rPr lang="en-US" sz="2400" dirty="0"/>
              <a:t>The bit rate can be adaptively adjusted to provide a desired resolution (</a:t>
            </a:r>
            <a:r>
              <a:rPr lang="en-US" sz="2400"/>
              <a:t>or distortion). </a:t>
            </a:r>
            <a:endParaRPr lang="en-US" sz="2400" dirty="0"/>
          </a:p>
        </p:txBody>
      </p:sp>
    </p:spTree>
    <p:extLst>
      <p:ext uri="{BB962C8B-B14F-4D97-AF65-F5344CB8AC3E}">
        <p14:creationId xmlns:p14="http://schemas.microsoft.com/office/powerpoint/2010/main" val="407705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Sub-Nyquist sampling theory [1]</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5</a:t>
            </a:fld>
            <a:endParaRPr lang="en-US"/>
          </a:p>
        </p:txBody>
      </p:sp>
      <p:sp>
        <p:nvSpPr>
          <p:cNvPr id="3" name="Rectangle 2"/>
          <p:cNvSpPr/>
          <p:nvPr/>
        </p:nvSpPr>
        <p:spPr>
          <a:xfrm>
            <a:off x="355601" y="5974618"/>
            <a:ext cx="8473089" cy="646331"/>
          </a:xfrm>
          <a:prstGeom prst="rect">
            <a:avLst/>
          </a:prstGeom>
        </p:spPr>
        <p:txBody>
          <a:bodyPr wrap="square">
            <a:spAutoFit/>
          </a:bodyPr>
          <a:lstStyle/>
          <a:p>
            <a:r>
              <a:rPr lang="en-US" dirty="0">
                <a:solidFill>
                  <a:srgbClr val="222222"/>
                </a:solidFill>
              </a:rPr>
              <a:t>[1] M. </a:t>
            </a:r>
            <a:r>
              <a:rPr lang="en-US" dirty="0" err="1">
                <a:solidFill>
                  <a:srgbClr val="222222"/>
                </a:solidFill>
              </a:rPr>
              <a:t>Mishali</a:t>
            </a:r>
            <a:r>
              <a:rPr lang="en-US" dirty="0">
                <a:solidFill>
                  <a:srgbClr val="222222"/>
                </a:solidFill>
              </a:rPr>
              <a:t> and Y. C. </a:t>
            </a:r>
            <a:r>
              <a:rPr lang="en-US" dirty="0" err="1">
                <a:solidFill>
                  <a:srgbClr val="222222"/>
                </a:solidFill>
              </a:rPr>
              <a:t>Eldar</a:t>
            </a:r>
            <a:r>
              <a:rPr lang="en-US" dirty="0">
                <a:solidFill>
                  <a:srgbClr val="222222"/>
                </a:solidFill>
              </a:rPr>
              <a:t>. "From theory to practice: Sub-Nyquist sampling of sparse wideband analog signals." </a:t>
            </a:r>
            <a:r>
              <a:rPr lang="en-US" i="1" dirty="0">
                <a:solidFill>
                  <a:srgbClr val="222222"/>
                </a:solidFill>
              </a:rPr>
              <a:t>IEEE Journal of selected topics in signal processing</a:t>
            </a:r>
            <a:r>
              <a:rPr lang="en-US" dirty="0">
                <a:solidFill>
                  <a:srgbClr val="222222"/>
                </a:solidFill>
              </a:rPr>
              <a:t> (2010).</a:t>
            </a:r>
            <a:endParaRPr lang="en-US" dirty="0"/>
          </a:p>
        </p:txBody>
      </p:sp>
      <p:pic>
        <p:nvPicPr>
          <p:cNvPr id="4" name="Picture 3"/>
          <p:cNvPicPr>
            <a:picLocks noChangeAspect="1"/>
          </p:cNvPicPr>
          <p:nvPr/>
        </p:nvPicPr>
        <p:blipFill>
          <a:blip r:embed="rId3"/>
          <a:stretch>
            <a:fillRect/>
          </a:stretch>
        </p:blipFill>
        <p:spPr>
          <a:xfrm>
            <a:off x="929558" y="1041479"/>
            <a:ext cx="6969264" cy="3069365"/>
          </a:xfrm>
          <a:prstGeom prst="rect">
            <a:avLst/>
          </a:prstGeom>
        </p:spPr>
      </p:pic>
      <p:sp>
        <p:nvSpPr>
          <p:cNvPr id="7" name="Rectangle 6"/>
          <p:cNvSpPr/>
          <p:nvPr/>
        </p:nvSpPr>
        <p:spPr>
          <a:xfrm>
            <a:off x="1151181" y="4119777"/>
            <a:ext cx="6747641" cy="769441"/>
          </a:xfrm>
          <a:prstGeom prst="rect">
            <a:avLst/>
          </a:prstGeom>
        </p:spPr>
        <p:txBody>
          <a:bodyPr wrap="square">
            <a:spAutoFit/>
          </a:bodyPr>
          <a:lstStyle/>
          <a:p>
            <a:pPr algn="ctr"/>
            <a:r>
              <a:rPr lang="en-US" sz="2200" dirty="0"/>
              <a:t>Three RF transmissions with different carriers </a:t>
            </a:r>
            <a:r>
              <a:rPr lang="en-US" sz="2200" i="1" dirty="0"/>
              <a:t>f</a:t>
            </a:r>
            <a:r>
              <a:rPr lang="en-US" sz="2200" i="1" baseline="-25000" dirty="0"/>
              <a:t>i</a:t>
            </a:r>
            <a:r>
              <a:rPr lang="en-US" sz="2200" dirty="0"/>
              <a:t>. </a:t>
            </a:r>
            <a:br>
              <a:rPr lang="en-US" sz="2200" dirty="0"/>
            </a:br>
            <a:r>
              <a:rPr lang="en-US" sz="2200" dirty="0"/>
              <a:t>The receiver sees a multiband signal (bottom drawing). </a:t>
            </a:r>
          </a:p>
        </p:txBody>
      </p:sp>
      <p:sp>
        <p:nvSpPr>
          <p:cNvPr id="8" name="Rectangle 7"/>
          <p:cNvSpPr/>
          <p:nvPr/>
        </p:nvSpPr>
        <p:spPr>
          <a:xfrm>
            <a:off x="431283" y="5052167"/>
            <a:ext cx="8084067" cy="769441"/>
          </a:xfrm>
          <a:prstGeom prst="rect">
            <a:avLst/>
          </a:prstGeom>
          <a:solidFill>
            <a:schemeClr val="accent2"/>
          </a:solidFill>
        </p:spPr>
        <p:txBody>
          <a:bodyPr wrap="square">
            <a:spAutoFit/>
          </a:bodyPr>
          <a:lstStyle/>
          <a:p>
            <a:pPr algn="ctr"/>
            <a:r>
              <a:rPr lang="en-US" sz="2200" dirty="0">
                <a:solidFill>
                  <a:prstClr val="black"/>
                </a:solidFill>
              </a:rPr>
              <a:t>The primary goals are efficient hardware implementation and low computational load on the supporting digital processing.</a:t>
            </a:r>
            <a:endParaRPr lang="en-US" dirty="0"/>
          </a:p>
        </p:txBody>
      </p:sp>
    </p:spTree>
    <p:extLst>
      <p:ext uri="{BB962C8B-B14F-4D97-AF65-F5344CB8AC3E}">
        <p14:creationId xmlns:p14="http://schemas.microsoft.com/office/powerpoint/2010/main" val="145995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Autofit/>
          </a:bodyPr>
          <a:lstStyle/>
          <a:p>
            <a:pPr algn="ctr"/>
            <a:r>
              <a:rPr lang="en-US" sz="3600" b="1" dirty="0"/>
              <a:t>Blind Sub-Nyquist sampling Application: Cognitive Radio</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6</a:t>
            </a:fld>
            <a:endParaRPr lang="en-US"/>
          </a:p>
        </p:txBody>
      </p:sp>
      <p:sp>
        <p:nvSpPr>
          <p:cNvPr id="11" name="Content Placeholder 5"/>
          <p:cNvSpPr txBox="1">
            <a:spLocks/>
          </p:cNvSpPr>
          <p:nvPr/>
        </p:nvSpPr>
        <p:spPr>
          <a:xfrm>
            <a:off x="508000" y="1605965"/>
            <a:ext cx="8635999" cy="4811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Font typeface="Arial" panose="020B0604020202020204" pitchFamily="34" charset="0"/>
              <a:buNone/>
            </a:pPr>
            <a:endParaRPr lang="en-US" sz="2200" dirty="0"/>
          </a:p>
          <a:p>
            <a:pPr marL="0" indent="0">
              <a:buFont typeface="Arial" panose="020B0604020202020204" pitchFamily="34" charset="0"/>
              <a:buNone/>
            </a:pPr>
            <a:endParaRPr lang="en-US" sz="1000"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br>
              <a:rPr lang="en-US" dirty="0"/>
            </a:br>
            <a:endParaRPr lang="en-US" dirty="0"/>
          </a:p>
          <a:p>
            <a:endParaRPr lang="en-US" dirty="0"/>
          </a:p>
        </p:txBody>
      </p:sp>
      <p:sp>
        <p:nvSpPr>
          <p:cNvPr id="8" name="Rectangle 7"/>
          <p:cNvSpPr/>
          <p:nvPr/>
        </p:nvSpPr>
        <p:spPr>
          <a:xfrm>
            <a:off x="630620" y="5714254"/>
            <a:ext cx="8216181" cy="646331"/>
          </a:xfrm>
          <a:prstGeom prst="rect">
            <a:avLst/>
          </a:prstGeom>
        </p:spPr>
        <p:txBody>
          <a:bodyPr wrap="square">
            <a:spAutoFit/>
          </a:bodyPr>
          <a:lstStyle/>
          <a:p>
            <a:r>
              <a:rPr lang="en-US" dirty="0"/>
              <a:t>[1] M. </a:t>
            </a:r>
            <a:r>
              <a:rPr lang="en-US" dirty="0" err="1"/>
              <a:t>Mishali</a:t>
            </a:r>
            <a:r>
              <a:rPr lang="en-US" dirty="0"/>
              <a:t> and Y. C. </a:t>
            </a:r>
            <a:r>
              <a:rPr lang="en-US" dirty="0" err="1"/>
              <a:t>Eldar</a:t>
            </a:r>
            <a:r>
              <a:rPr lang="en-US" dirty="0"/>
              <a:t>. "Wideband spectrum sensing at sub-Nyquist rates." </a:t>
            </a:r>
            <a:r>
              <a:rPr lang="en-US" dirty="0" err="1"/>
              <a:t>arXiv</a:t>
            </a:r>
            <a:r>
              <a:rPr lang="en-US" dirty="0"/>
              <a:t> preprint arXiv:1009.1305 (2010).</a:t>
            </a:r>
          </a:p>
        </p:txBody>
      </p:sp>
      <p:pic>
        <p:nvPicPr>
          <p:cNvPr id="3" name="Picture 2"/>
          <p:cNvPicPr>
            <a:picLocks noChangeAspect="1"/>
          </p:cNvPicPr>
          <p:nvPr/>
        </p:nvPicPr>
        <p:blipFill>
          <a:blip r:embed="rId3"/>
          <a:stretch>
            <a:fillRect/>
          </a:stretch>
        </p:blipFill>
        <p:spPr>
          <a:xfrm>
            <a:off x="2339726" y="1301165"/>
            <a:ext cx="4370552" cy="3019131"/>
          </a:xfrm>
          <a:prstGeom prst="rect">
            <a:avLst/>
          </a:prstGeom>
        </p:spPr>
      </p:pic>
      <p:sp>
        <p:nvSpPr>
          <p:cNvPr id="4" name="Rectangle 3"/>
          <p:cNvSpPr/>
          <p:nvPr/>
        </p:nvSpPr>
        <p:spPr>
          <a:xfrm>
            <a:off x="630620" y="4348124"/>
            <a:ext cx="8063783" cy="769441"/>
          </a:xfrm>
          <a:prstGeom prst="rect">
            <a:avLst/>
          </a:prstGeom>
        </p:spPr>
        <p:txBody>
          <a:bodyPr wrap="square">
            <a:spAutoFit/>
          </a:bodyPr>
          <a:lstStyle/>
          <a:p>
            <a:r>
              <a:rPr lang="en-US" sz="2200" dirty="0"/>
              <a:t>In cognitive radio applications, the goal is to sense the available frequency holes in consecutive time intervals [1]. </a:t>
            </a:r>
          </a:p>
        </p:txBody>
      </p:sp>
      <p:sp>
        <p:nvSpPr>
          <p:cNvPr id="10" name="Rectangle 9"/>
          <p:cNvSpPr/>
          <p:nvPr/>
        </p:nvSpPr>
        <p:spPr>
          <a:xfrm>
            <a:off x="0" y="6534835"/>
            <a:ext cx="9144000" cy="323165"/>
          </a:xfrm>
          <a:prstGeom prst="rect">
            <a:avLst/>
          </a:prstGeom>
        </p:spPr>
        <p:txBody>
          <a:bodyPr wrap="square">
            <a:spAutoFit/>
          </a:bodyPr>
          <a:lstStyle/>
          <a:p>
            <a:r>
              <a:rPr lang="en-US" sz="1500" dirty="0">
                <a:hlinkClick r:id="rId4"/>
              </a:rPr>
              <a:t>http://webee.technion.ac.il/Sites/People/YoninaEldar/xampling_modulated_wideband_converter.php</a:t>
            </a:r>
            <a:endParaRPr lang="en-US" sz="1500" dirty="0"/>
          </a:p>
        </p:txBody>
      </p:sp>
    </p:spTree>
    <p:extLst>
      <p:ext uri="{BB962C8B-B14F-4D97-AF65-F5344CB8AC3E}">
        <p14:creationId xmlns:p14="http://schemas.microsoft.com/office/powerpoint/2010/main" val="338462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148" y="244158"/>
            <a:ext cx="8208255" cy="989556"/>
          </a:xfrm>
        </p:spPr>
        <p:txBody>
          <a:bodyPr>
            <a:normAutofit/>
          </a:bodyPr>
          <a:lstStyle/>
          <a:p>
            <a:pPr algn="ctr"/>
            <a:r>
              <a:rPr lang="en-US" sz="3600" b="1" dirty="0"/>
              <a:t>Blind Sub-Nyquist sampling: Signal Model</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7</a:t>
            </a:fld>
            <a:endParaRPr lang="en-US"/>
          </a:p>
        </p:txBody>
      </p:sp>
      <p:pic>
        <p:nvPicPr>
          <p:cNvPr id="3" name="Picture 2"/>
          <p:cNvPicPr>
            <a:picLocks noChangeAspect="1"/>
          </p:cNvPicPr>
          <p:nvPr/>
        </p:nvPicPr>
        <p:blipFill>
          <a:blip r:embed="rId3"/>
          <a:stretch>
            <a:fillRect/>
          </a:stretch>
        </p:blipFill>
        <p:spPr>
          <a:xfrm>
            <a:off x="0" y="1252973"/>
            <a:ext cx="9144000" cy="3268301"/>
          </a:xfrm>
          <a:prstGeom prst="rect">
            <a:avLst/>
          </a:prstGeom>
        </p:spPr>
      </p:pic>
      <p:sp>
        <p:nvSpPr>
          <p:cNvPr id="4" name="Rectangle 3"/>
          <p:cNvSpPr/>
          <p:nvPr/>
        </p:nvSpPr>
        <p:spPr>
          <a:xfrm>
            <a:off x="508001" y="4885353"/>
            <a:ext cx="8361679" cy="769441"/>
          </a:xfrm>
          <a:prstGeom prst="rect">
            <a:avLst/>
          </a:prstGeom>
        </p:spPr>
        <p:txBody>
          <a:bodyPr wrap="square">
            <a:spAutoFit/>
          </a:bodyPr>
          <a:lstStyle/>
          <a:p>
            <a:pPr lvl="0"/>
            <a:r>
              <a:rPr lang="en-US" sz="2200">
                <a:solidFill>
                  <a:prstClr val="black"/>
                </a:solidFill>
              </a:rPr>
              <a:t>Blind sub-Nyquist sampling of multiband signals: unknown frequency support occupies only a small portion of a wide spectrum. </a:t>
            </a:r>
            <a:endParaRPr lang="en-US" sz="2200" dirty="0">
              <a:solidFill>
                <a:prstClr val="black"/>
              </a:solidFill>
            </a:endParaRPr>
          </a:p>
        </p:txBody>
      </p:sp>
      <p:sp>
        <p:nvSpPr>
          <p:cNvPr id="8" name="Rectangle 7"/>
          <p:cNvSpPr/>
          <p:nvPr/>
        </p:nvSpPr>
        <p:spPr>
          <a:xfrm>
            <a:off x="630620" y="5714254"/>
            <a:ext cx="8216181" cy="646331"/>
          </a:xfrm>
          <a:prstGeom prst="rect">
            <a:avLst/>
          </a:prstGeom>
        </p:spPr>
        <p:txBody>
          <a:bodyPr wrap="square">
            <a:spAutoFit/>
          </a:bodyPr>
          <a:lstStyle/>
          <a:p>
            <a:r>
              <a:rPr lang="en-US" dirty="0"/>
              <a:t>[1] M. </a:t>
            </a:r>
            <a:r>
              <a:rPr lang="en-US" dirty="0" err="1"/>
              <a:t>Mishali</a:t>
            </a:r>
            <a:r>
              <a:rPr lang="en-US" dirty="0"/>
              <a:t> and Y. C. </a:t>
            </a:r>
            <a:r>
              <a:rPr lang="en-US" dirty="0" err="1"/>
              <a:t>Eldar</a:t>
            </a:r>
            <a:r>
              <a:rPr lang="en-US" dirty="0"/>
              <a:t>. "Wideband spectrum sensing at sub-Nyquist rates." </a:t>
            </a:r>
            <a:r>
              <a:rPr lang="en-US" dirty="0" err="1"/>
              <a:t>arXiv</a:t>
            </a:r>
            <a:r>
              <a:rPr lang="en-US" dirty="0"/>
              <a:t> preprint arXiv:1009.1305 (2010).</a:t>
            </a:r>
          </a:p>
        </p:txBody>
      </p:sp>
      <p:sp>
        <p:nvSpPr>
          <p:cNvPr id="9" name="Rectangle 8"/>
          <p:cNvSpPr/>
          <p:nvPr/>
        </p:nvSpPr>
        <p:spPr>
          <a:xfrm>
            <a:off x="0" y="6534835"/>
            <a:ext cx="9144000" cy="323165"/>
          </a:xfrm>
          <a:prstGeom prst="rect">
            <a:avLst/>
          </a:prstGeom>
        </p:spPr>
        <p:txBody>
          <a:bodyPr wrap="square">
            <a:spAutoFit/>
          </a:bodyPr>
          <a:lstStyle/>
          <a:p>
            <a:r>
              <a:rPr lang="en-US" sz="1500" dirty="0">
                <a:hlinkClick r:id="rId4"/>
              </a:rPr>
              <a:t>http://webee.technion.ac.il/Sites/People/YoninaEldar/xampling_modulated_wideband_converter.php</a:t>
            </a:r>
            <a:endParaRPr lang="en-US" sz="1500" dirty="0"/>
          </a:p>
        </p:txBody>
      </p:sp>
    </p:spTree>
    <p:extLst>
      <p:ext uri="{BB962C8B-B14F-4D97-AF65-F5344CB8AC3E}">
        <p14:creationId xmlns:p14="http://schemas.microsoft.com/office/powerpoint/2010/main" val="340372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72719" y="680423"/>
            <a:ext cx="6528244" cy="4198663"/>
          </a:xfrm>
          <a:prstGeom prst="rect">
            <a:avLst/>
          </a:prstGeom>
        </p:spPr>
      </p:pic>
      <p:sp>
        <p:nvSpPr>
          <p:cNvPr id="2" name="Title 1"/>
          <p:cNvSpPr>
            <a:spLocks noGrp="1"/>
          </p:cNvSpPr>
          <p:nvPr>
            <p:ph type="title"/>
          </p:nvPr>
        </p:nvSpPr>
        <p:spPr>
          <a:xfrm>
            <a:off x="0" y="1269"/>
            <a:ext cx="9144000" cy="989556"/>
          </a:xfrm>
        </p:spPr>
        <p:txBody>
          <a:bodyPr>
            <a:noAutofit/>
          </a:bodyPr>
          <a:lstStyle/>
          <a:p>
            <a:pPr algn="ctr"/>
            <a:r>
              <a:rPr lang="en-US" sz="3200" b="1" dirty="0"/>
              <a:t>Blind Sub-Nyquist sampling: Union of Spectrum Slices</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8</a:t>
            </a:fld>
            <a:endParaRPr lang="en-US"/>
          </a:p>
        </p:txBody>
      </p:sp>
      <p:sp>
        <p:nvSpPr>
          <p:cNvPr id="7" name="Rectangle 6"/>
          <p:cNvSpPr/>
          <p:nvPr/>
        </p:nvSpPr>
        <p:spPr>
          <a:xfrm>
            <a:off x="0" y="6534835"/>
            <a:ext cx="9144000" cy="323165"/>
          </a:xfrm>
          <a:prstGeom prst="rect">
            <a:avLst/>
          </a:prstGeom>
        </p:spPr>
        <p:txBody>
          <a:bodyPr wrap="square">
            <a:spAutoFit/>
          </a:bodyPr>
          <a:lstStyle/>
          <a:p>
            <a:r>
              <a:rPr lang="en-US" sz="1500" dirty="0">
                <a:hlinkClick r:id="rId4"/>
              </a:rPr>
              <a:t>http://webee.technion.ac.il/Sites/People/YoninaEldar/xampling_modulated_wideband_converter.php</a:t>
            </a:r>
            <a:endParaRPr lang="en-US" sz="1500" dirty="0"/>
          </a:p>
        </p:txBody>
      </p:sp>
      <p:sp>
        <p:nvSpPr>
          <p:cNvPr id="3" name="Rectangle 2"/>
          <p:cNvSpPr/>
          <p:nvPr/>
        </p:nvSpPr>
        <p:spPr>
          <a:xfrm>
            <a:off x="0" y="4837672"/>
            <a:ext cx="9144000" cy="1477328"/>
          </a:xfrm>
          <a:prstGeom prst="rect">
            <a:avLst/>
          </a:prstGeom>
        </p:spPr>
        <p:txBody>
          <a:bodyPr wrap="square">
            <a:spAutoFit/>
          </a:bodyPr>
          <a:lstStyle/>
          <a:p>
            <a:r>
              <a:rPr lang="en-US" dirty="0"/>
              <a:t>The acquisition stage generates a set of sampling sequences </a:t>
            </a:r>
            <a:r>
              <a:rPr lang="en-US" i="1" dirty="0" err="1"/>
              <a:t>y</a:t>
            </a:r>
            <a:r>
              <a:rPr lang="en-US" i="1" baseline="-25000" dirty="0" err="1"/>
              <a:t>i</a:t>
            </a:r>
            <a:r>
              <a:rPr lang="en-US" dirty="0"/>
              <a:t>[n], where each sequence is a linear mixture of spectrum slices. </a:t>
            </a:r>
          </a:p>
          <a:p>
            <a:r>
              <a:rPr lang="en-US" dirty="0"/>
              <a:t>The aliasing allows to reduce the bandwidth to a narrow range of frequencies which can be sampled at a low rate. </a:t>
            </a:r>
          </a:p>
          <a:p>
            <a:r>
              <a:rPr lang="en-US" dirty="0"/>
              <a:t>In the digital domain we can resolve the aliasing by suitable processing. </a:t>
            </a:r>
          </a:p>
        </p:txBody>
      </p:sp>
    </p:spTree>
    <p:extLst>
      <p:ext uri="{BB962C8B-B14F-4D97-AF65-F5344CB8AC3E}">
        <p14:creationId xmlns:p14="http://schemas.microsoft.com/office/powerpoint/2010/main" val="216357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00212" y="1282271"/>
            <a:ext cx="5218503" cy="4179869"/>
          </a:xfrm>
          <a:prstGeom prst="rect">
            <a:avLst/>
          </a:prstGeom>
        </p:spPr>
      </p:pic>
      <p:sp>
        <p:nvSpPr>
          <p:cNvPr id="2" name="Title 1"/>
          <p:cNvSpPr>
            <a:spLocks noGrp="1"/>
          </p:cNvSpPr>
          <p:nvPr>
            <p:ph type="title"/>
          </p:nvPr>
        </p:nvSpPr>
        <p:spPr>
          <a:xfrm>
            <a:off x="486148" y="244158"/>
            <a:ext cx="8208255" cy="989556"/>
          </a:xfrm>
        </p:spPr>
        <p:txBody>
          <a:bodyPr>
            <a:normAutofit fontScale="90000"/>
          </a:bodyPr>
          <a:lstStyle/>
          <a:p>
            <a:pPr algn="ctr"/>
            <a:r>
              <a:rPr lang="en-US" sz="3600" b="1" dirty="0"/>
              <a:t>Blind Sub-Nyquist sampling: X-ADC via Periodic </a:t>
            </a:r>
            <a:r>
              <a:rPr lang="en-US" sz="3600" b="1" dirty="0" err="1"/>
              <a:t>Nonuniform</a:t>
            </a:r>
            <a:r>
              <a:rPr lang="en-US" sz="3600" b="1" dirty="0"/>
              <a:t> Sampling</a:t>
            </a:r>
          </a:p>
        </p:txBody>
      </p:sp>
      <p:sp>
        <p:nvSpPr>
          <p:cNvPr id="6" name="Content Placeholder 5"/>
          <p:cNvSpPr>
            <a:spLocks noGrp="1"/>
          </p:cNvSpPr>
          <p:nvPr>
            <p:ph idx="1"/>
          </p:nvPr>
        </p:nvSpPr>
        <p:spPr>
          <a:xfrm>
            <a:off x="355601" y="1453565"/>
            <a:ext cx="8338802" cy="4811768"/>
          </a:xfrm>
        </p:spPr>
        <p:txBody>
          <a:bodyPr>
            <a:noAutofit/>
          </a:bodyPr>
          <a:lstStyle/>
          <a:p>
            <a:pPr marL="0" indent="0">
              <a:buNone/>
            </a:pPr>
            <a:endParaRPr lang="en-US" sz="2200" dirty="0"/>
          </a:p>
          <a:p>
            <a:pPr marL="0" indent="0">
              <a:buNone/>
            </a:pPr>
            <a:endParaRPr lang="en-US" sz="1000"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lang="en-US" dirty="0"/>
          </a:p>
          <a:p>
            <a:endParaRPr lang="en-US" dirty="0"/>
          </a:p>
        </p:txBody>
      </p:sp>
      <p:sp>
        <p:nvSpPr>
          <p:cNvPr id="5" name="Slide Number Placeholder 4"/>
          <p:cNvSpPr>
            <a:spLocks noGrp="1"/>
          </p:cNvSpPr>
          <p:nvPr>
            <p:ph type="sldNum" sz="quarter" idx="12"/>
          </p:nvPr>
        </p:nvSpPr>
        <p:spPr/>
        <p:txBody>
          <a:bodyPr/>
          <a:lstStyle/>
          <a:p>
            <a:fld id="{CFE4BAC9-6D41-4691-9299-18EF07EF0177}" type="slidenum">
              <a:rPr lang="en-US" smtClean="0"/>
              <a:t>9</a:t>
            </a:fld>
            <a:endParaRPr lang="en-US"/>
          </a:p>
        </p:txBody>
      </p:sp>
      <p:sp>
        <p:nvSpPr>
          <p:cNvPr id="4" name="Rectangle 3"/>
          <p:cNvSpPr/>
          <p:nvPr/>
        </p:nvSpPr>
        <p:spPr>
          <a:xfrm>
            <a:off x="2182012" y="1362547"/>
            <a:ext cx="1658403" cy="369332"/>
          </a:xfrm>
          <a:prstGeom prst="rect">
            <a:avLst/>
          </a:prstGeom>
        </p:spPr>
        <p:txBody>
          <a:bodyPr wrap="none">
            <a:spAutoFit/>
          </a:bodyPr>
          <a:lstStyle/>
          <a:p>
            <a:r>
              <a:rPr lang="en-US"/>
              <a:t>Nyquist interval</a:t>
            </a:r>
          </a:p>
        </p:txBody>
      </p:sp>
      <p:sp>
        <p:nvSpPr>
          <p:cNvPr id="8" name="Rectangle 7"/>
          <p:cNvSpPr/>
          <p:nvPr/>
        </p:nvSpPr>
        <p:spPr>
          <a:xfrm>
            <a:off x="214313" y="5422128"/>
            <a:ext cx="8929687" cy="923330"/>
          </a:xfrm>
          <a:prstGeom prst="rect">
            <a:avLst/>
          </a:prstGeom>
        </p:spPr>
        <p:txBody>
          <a:bodyPr wrap="square">
            <a:spAutoFit/>
          </a:bodyPr>
          <a:lstStyle/>
          <a:p>
            <a:pPr defTabSz="457200">
              <a:defRPr/>
            </a:pPr>
            <a:r>
              <a:rPr lang="en-US" dirty="0"/>
              <a:t>Periodic </a:t>
            </a:r>
            <a:r>
              <a:rPr lang="en-US" dirty="0" err="1"/>
              <a:t>nonuniform</a:t>
            </a:r>
            <a:r>
              <a:rPr lang="en-US" dirty="0"/>
              <a:t> sampling is obtained by selecting a sampling pattern of m points within an interval of length </a:t>
            </a:r>
            <a:r>
              <a:rPr lang="en-US" i="1" dirty="0"/>
              <a:t>MT</a:t>
            </a:r>
            <a:r>
              <a:rPr lang="en-US" dirty="0"/>
              <a:t>, where </a:t>
            </a:r>
            <a:r>
              <a:rPr lang="en-US" i="1" dirty="0"/>
              <a:t>T</a:t>
            </a:r>
            <a:r>
              <a:rPr lang="en-US" dirty="0"/>
              <a:t> is the Nyquist interval, and repeating this sampling pattern on consecutive intervals of length </a:t>
            </a:r>
            <a:r>
              <a:rPr lang="en-US" i="1" dirty="0"/>
              <a:t>MT</a:t>
            </a:r>
            <a:r>
              <a:rPr lang="en-US" dirty="0"/>
              <a:t>.</a:t>
            </a:r>
          </a:p>
        </p:txBody>
      </p:sp>
      <p:sp>
        <p:nvSpPr>
          <p:cNvPr id="9" name="Rectangle 8"/>
          <p:cNvSpPr/>
          <p:nvPr/>
        </p:nvSpPr>
        <p:spPr>
          <a:xfrm>
            <a:off x="0" y="6534835"/>
            <a:ext cx="9144000" cy="323165"/>
          </a:xfrm>
          <a:prstGeom prst="rect">
            <a:avLst/>
          </a:prstGeom>
        </p:spPr>
        <p:txBody>
          <a:bodyPr wrap="square">
            <a:spAutoFit/>
          </a:bodyPr>
          <a:lstStyle/>
          <a:p>
            <a:r>
              <a:rPr lang="en-US" sz="1500" dirty="0">
                <a:hlinkClick r:id="rId4"/>
              </a:rPr>
              <a:t>http://webee.technion.ac.il/Sites/People/YoninaEldar/xampling_modulated_wideband_converter.php</a:t>
            </a:r>
            <a:endParaRPr lang="en-US" sz="1500" dirty="0"/>
          </a:p>
        </p:txBody>
      </p:sp>
    </p:spTree>
    <p:extLst>
      <p:ext uri="{BB962C8B-B14F-4D97-AF65-F5344CB8AC3E}">
        <p14:creationId xmlns:p14="http://schemas.microsoft.com/office/powerpoint/2010/main" val="2993264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2600</Words>
  <Application>Microsoft Macintosh PowerPoint</Application>
  <PresentationFormat>On-screen Show (4:3)</PresentationFormat>
  <Paragraphs>538</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What is Digital Signal Processing?</vt:lpstr>
      <vt:lpstr>Quantization (A/D)</vt:lpstr>
      <vt:lpstr>Sub-Nyquist sampling is optimal under bit-level compression </vt:lpstr>
      <vt:lpstr>Application: Multi-resolution video</vt:lpstr>
      <vt:lpstr>Sub-Nyquist sampling theory [1]</vt:lpstr>
      <vt:lpstr>Blind Sub-Nyquist sampling Application: Cognitive Radio</vt:lpstr>
      <vt:lpstr>Blind Sub-Nyquist sampling: Signal Model</vt:lpstr>
      <vt:lpstr>Blind Sub-Nyquist sampling: Union of Spectrum Slices</vt:lpstr>
      <vt:lpstr>Blind Sub-Nyquist sampling: X-ADC via Periodic Nonuniform Sampling</vt:lpstr>
      <vt:lpstr>Compressive (Compressed) Sensing</vt:lpstr>
      <vt:lpstr>What is Compressive Sensing?</vt:lpstr>
      <vt:lpstr>What do we mean by sparsity?</vt:lpstr>
      <vt:lpstr>Implication of sparsity: image “compression”</vt:lpstr>
      <vt:lpstr>Group Testing Problem</vt:lpstr>
      <vt:lpstr>Group testing</vt:lpstr>
      <vt:lpstr>A group testing procedure and its outcomes</vt:lpstr>
      <vt:lpstr>Group testing inference problem:  Which individuals are defective?</vt:lpstr>
      <vt:lpstr>Distributed Compressed Sensing (DCS)</vt:lpstr>
      <vt:lpstr>Graph Signal Processing</vt:lpstr>
      <vt:lpstr>Graph Signal Processing</vt:lpstr>
      <vt:lpstr>Graph Signal Processing</vt:lpstr>
      <vt:lpstr>Graph Signal Processing</vt:lpstr>
      <vt:lpstr>Graph Signal Processing</vt:lpstr>
      <vt:lpstr>Graph Signal Processing</vt:lpstr>
      <vt:lpstr>Graph Signal Processing</vt:lpstr>
      <vt:lpstr>Graph Signal Processing</vt:lpstr>
      <vt:lpstr>Other Topics in Signal Processing</vt:lpstr>
      <vt:lpstr>Spring 2021: ECSE 4560/6560 Digital Communications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2021: ECSE 4560/6560 Digital Communications</dc:title>
  <dc:creator>Malak, Derya</dc:creator>
  <cp:lastModifiedBy>Malak, Derya</cp:lastModifiedBy>
  <cp:revision>3</cp:revision>
  <dcterms:created xsi:type="dcterms:W3CDTF">2020-12-10T14:49:58Z</dcterms:created>
  <dcterms:modified xsi:type="dcterms:W3CDTF">2020-12-10T15:02:58Z</dcterms:modified>
</cp:coreProperties>
</file>